
<file path=[Content_Types].xml><?xml version="1.0" encoding="utf-8"?>
<Types xmlns="http://schemas.openxmlformats.org/package/2006/content-types">
  <Default Extension="jpeg" ContentType="image/jpe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75" r:id="rId4"/>
    <p:sldId id="257" r:id="rId5"/>
    <p:sldId id="262" r:id="rId7"/>
    <p:sldId id="260" r:id="rId8"/>
    <p:sldId id="264" r:id="rId9"/>
    <p:sldId id="263" r:id="rId10"/>
    <p:sldId id="267" r:id="rId11"/>
    <p:sldId id="266" r:id="rId12"/>
    <p:sldId id="268" r:id="rId13"/>
    <p:sldId id="258" r:id="rId14"/>
    <p:sldId id="271" r:id="rId15"/>
    <p:sldId id="272" r:id="rId16"/>
    <p:sldId id="273" r:id="rId17"/>
    <p:sldId id="269" r:id="rId18"/>
    <p:sldId id="265" r:id="rId19"/>
    <p:sldId id="274" r:id="rId2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90204" pitchFamily="34" charset="0"/>
        <a:ea typeface="宋体"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宋体"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宋体"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宋体"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宋体" charset="-122"/>
        <a:cs typeface="+mn-cs"/>
      </a:defRPr>
    </a:lvl5pPr>
    <a:lvl6pPr marL="2286000" algn="l" defTabSz="914400" rtl="0" eaLnBrk="1" latinLnBrk="0" hangingPunct="1">
      <a:defRPr kern="1200">
        <a:solidFill>
          <a:schemeClr val="tx1"/>
        </a:solidFill>
        <a:latin typeface="Arial" panose="020B0604020202090204" pitchFamily="34" charset="0"/>
        <a:ea typeface="宋体" charset="-122"/>
        <a:cs typeface="+mn-cs"/>
      </a:defRPr>
    </a:lvl6pPr>
    <a:lvl7pPr marL="2743200" algn="l" defTabSz="914400" rtl="0" eaLnBrk="1" latinLnBrk="0" hangingPunct="1">
      <a:defRPr kern="1200">
        <a:solidFill>
          <a:schemeClr val="tx1"/>
        </a:solidFill>
        <a:latin typeface="Arial" panose="020B0604020202090204" pitchFamily="34" charset="0"/>
        <a:ea typeface="宋体" charset="-122"/>
        <a:cs typeface="+mn-cs"/>
      </a:defRPr>
    </a:lvl7pPr>
    <a:lvl8pPr marL="3200400" algn="l" defTabSz="914400" rtl="0" eaLnBrk="1" latinLnBrk="0" hangingPunct="1">
      <a:defRPr kern="1200">
        <a:solidFill>
          <a:schemeClr val="tx1"/>
        </a:solidFill>
        <a:latin typeface="Arial" panose="020B0604020202090204" pitchFamily="34" charset="0"/>
        <a:ea typeface="宋体" charset="-122"/>
        <a:cs typeface="+mn-cs"/>
      </a:defRPr>
    </a:lvl8pPr>
    <a:lvl9pPr marL="3657600" algn="l" defTabSz="914400" rtl="0" eaLnBrk="1" latinLnBrk="0" hangingPunct="1">
      <a:defRPr kern="1200">
        <a:solidFill>
          <a:schemeClr val="tx1"/>
        </a:solidFill>
        <a:latin typeface="Arial" panose="020B0604020202090204" pitchFamily="34"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91"/>
    <p:restoredTop sz="82325"/>
  </p:normalViewPr>
  <p:slideViewPr>
    <p:cSldViewPr>
      <p:cViewPr varScale="1">
        <p:scale>
          <a:sx n="88" d="100"/>
          <a:sy n="88" d="100"/>
        </p:scale>
        <p:origin x="1736"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D2F5A-BF58-FC46-A779-5B4CE7D4D198}"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47696-617F-3F45-A78D-FBB38A1EE2B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1990</a:t>
            </a:r>
            <a:r>
              <a:rPr lang="zh-CN" altLang="en-US" dirty="0" smtClean="0"/>
              <a:t>年</a:t>
            </a:r>
            <a:r>
              <a:rPr lang="en-US" altLang="zh-CN" dirty="0" smtClean="0"/>
              <a:t>4</a:t>
            </a:r>
            <a:r>
              <a:rPr lang="zh-CN" altLang="en-US" dirty="0" smtClean="0"/>
              <a:t>月</a:t>
            </a:r>
            <a:r>
              <a:rPr lang="en-US" altLang="zh-CN" dirty="0" smtClean="0"/>
              <a:t>24</a:t>
            </a:r>
            <a:r>
              <a:rPr lang="zh-CN" altLang="en-US" dirty="0" smtClean="0"/>
              <a:t>日，美国佛罗里达州肯尼迪航天中心。矮胖的“发现号”航天飞机携带着天文学家的期望和梦想飞上太空，因为它的载荷舱里，装着一个不可思议的大家伙</a:t>
            </a:r>
            <a:r>
              <a:rPr lang="en-US" altLang="zh-CN" dirty="0" smtClean="0"/>
              <a:t>——</a:t>
            </a:r>
            <a:r>
              <a:rPr lang="zh-CN" altLang="en-US" dirty="0" smtClean="0"/>
              <a:t>哈勃空间望远镜。从计划之初，建造者们就相信它将成为世上最复杂、最强大的光学望远镜。在接下来的二十多年里，哈勃没有令他们失望，尽管它经历了备受质疑的多舛命运，但仍尽职尽责为人类的太空探索服务，打开了一个比想象中更为广阔神奇的宇宙世界。</a:t>
            </a:r>
            <a:endParaRPr kumimoji="1" lang="zh-CN" altLang="en-US" dirty="0" smtClean="0"/>
          </a:p>
          <a:p>
            <a:endParaRPr kumimoji="1" lang="en-US" altLang="zh-CN" dirty="0" smtClean="0"/>
          </a:p>
          <a:p>
            <a:endParaRPr kumimoji="1" lang="en-US" altLang="zh-CN" dirty="0" smtClean="0"/>
          </a:p>
          <a:p>
            <a:r>
              <a:rPr lang="zh-CN" altLang="en-US" sz="1200" b="0" i="0" kern="1200" dirty="0" smtClean="0">
                <a:solidFill>
                  <a:schemeClr val="tx1"/>
                </a:solidFill>
                <a:effectLst/>
                <a:latin typeface="+mn-lt"/>
                <a:ea typeface="+mn-ea"/>
                <a:cs typeface="+mn-cs"/>
              </a:rPr>
              <a:t>鹰状星云</a:t>
            </a:r>
            <a:r>
              <a:rPr lang="en-US" altLang="zh-CN" sz="1200" b="0" i="0" kern="1200" dirty="0" smtClean="0">
                <a:solidFill>
                  <a:schemeClr val="tx1"/>
                </a:solidFill>
                <a:effectLst/>
                <a:latin typeface="+mn-lt"/>
                <a:ea typeface="+mn-ea"/>
                <a:cs typeface="+mn-cs"/>
              </a:rPr>
              <a:t>M16</a:t>
            </a:r>
            <a:r>
              <a:rPr lang="zh-CN" altLang="en-US" sz="1200" b="0" i="0" kern="1200" dirty="0" smtClean="0">
                <a:solidFill>
                  <a:schemeClr val="tx1"/>
                </a:solidFill>
                <a:effectLst/>
                <a:latin typeface="+mn-lt"/>
                <a:ea typeface="+mn-ea"/>
                <a:cs typeface="+mn-cs"/>
              </a:rPr>
              <a:t>中心的特征结构，被称为创生之柱。临近炽热恒星发出来的辐射把气体和尘埃刻画成了柱子，其中包含正在形成中的恒星。</a:t>
            </a:r>
            <a:endParaRPr lang="en-US" altLang="zh-CN" sz="1200" b="0" i="0" kern="1200" dirty="0" smtClean="0">
              <a:solidFill>
                <a:schemeClr val="tx1"/>
              </a:solidFill>
              <a:effectLst/>
              <a:latin typeface="+mn-lt"/>
              <a:ea typeface="+mn-ea"/>
              <a:cs typeface="+mn-cs"/>
            </a:endParaRPr>
          </a:p>
          <a:p>
            <a:endParaRPr kumimoji="1" lang="en-US" altLang="zh-CN" dirty="0" smtClean="0"/>
          </a:p>
          <a:p>
            <a:r>
              <a:rPr lang="en-US" altLang="zh-CN" sz="1200" b="0" i="0" kern="1200" dirty="0" smtClean="0">
                <a:solidFill>
                  <a:schemeClr val="tx1"/>
                </a:solidFill>
                <a:effectLst/>
                <a:latin typeface="+mn-lt"/>
                <a:ea typeface="+mn-ea"/>
                <a:cs typeface="+mn-cs"/>
              </a:rPr>
              <a:t>1995</a:t>
            </a:r>
            <a:r>
              <a:rPr lang="zh-CN" altLang="en-US" sz="1200" b="0" i="0" kern="1200" dirty="0" smtClean="0">
                <a:solidFill>
                  <a:schemeClr val="tx1"/>
                </a:solidFill>
                <a:effectLst/>
                <a:latin typeface="+mn-lt"/>
                <a:ea typeface="+mn-ea"/>
                <a:cs typeface="+mn-cs"/>
              </a:rPr>
              <a:t>年，一张名为“哈勃深场”的合成照片引起公众和科学界巨大兴趣，照片上拍到的最遥远的星系距我们有</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多亿光年，以至于我们看到的仅是其几十亿年前的模样。</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smtClean="0">
                <a:solidFill>
                  <a:schemeClr val="tx1"/>
                </a:solidFill>
                <a:effectLst/>
                <a:latin typeface="+mn-lt"/>
                <a:ea typeface="+mn-ea"/>
                <a:cs typeface="+mn-cs"/>
              </a:rPr>
              <a:t>2013</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19</a:t>
            </a:r>
            <a:r>
              <a:rPr lang="zh-CN" altLang="en-US" sz="1200" b="0" i="0" kern="1200" dirty="0" smtClean="0">
                <a:solidFill>
                  <a:schemeClr val="tx1"/>
                </a:solidFill>
                <a:effectLst/>
                <a:latin typeface="+mn-lt"/>
                <a:ea typeface="+mn-ea"/>
                <a:cs typeface="+mn-cs"/>
              </a:rPr>
              <a:t>日，旋涡星系</a:t>
            </a:r>
            <a:r>
              <a:rPr lang="en-US" altLang="zh-CN" sz="1200" b="0" i="0" kern="1200" dirty="0" smtClean="0">
                <a:solidFill>
                  <a:schemeClr val="tx1"/>
                </a:solidFill>
                <a:effectLst/>
                <a:latin typeface="+mn-lt"/>
                <a:ea typeface="+mn-ea"/>
                <a:cs typeface="+mn-cs"/>
              </a:rPr>
              <a:t>NGC 6984</a:t>
            </a:r>
            <a:r>
              <a:rPr lang="zh-CN" altLang="en-US" sz="1200" b="0" i="0" kern="1200" dirty="0" smtClean="0">
                <a:solidFill>
                  <a:schemeClr val="tx1"/>
                </a:solidFill>
                <a:effectLst/>
                <a:latin typeface="+mn-lt"/>
                <a:ea typeface="+mn-ea"/>
                <a:cs typeface="+mn-cs"/>
              </a:rPr>
              <a:t>的图像中，有一颗已经爆发的超新星</a:t>
            </a:r>
            <a:r>
              <a:rPr lang="en-US" altLang="zh-CN" sz="1200" b="0" i="0" kern="1200" dirty="0" smtClean="0">
                <a:solidFill>
                  <a:schemeClr val="tx1"/>
                </a:solidFill>
                <a:effectLst/>
                <a:latin typeface="+mn-lt"/>
                <a:ea typeface="+mn-ea"/>
                <a:cs typeface="+mn-cs"/>
              </a:rPr>
              <a:t>SN 2012im</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kumimoji="1" lang="en-US" altLang="zh-CN" dirty="0" smtClean="0"/>
          </a:p>
          <a:p>
            <a:endParaRPr kumimoji="1" lang="en-US" altLang="zh-CN" dirty="0" smtClean="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要有动力去做</a:t>
            </a:r>
            <a:endParaRPr kumimoji="1" lang="zh-CN" altLang="en-US" dirty="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开发了一个多月，原来的测试同事突然被安排了紧急任务，项目没法按期上线。</a:t>
            </a:r>
            <a:endParaRPr kumimoji="1" lang="en-US" altLang="zh-CN" dirty="0" smtClean="0"/>
          </a:p>
          <a:p>
            <a:r>
              <a:rPr kumimoji="1" lang="zh-CN" altLang="en-US" dirty="0" smtClean="0"/>
              <a:t>当时我的经理 带着我和测试的同事一起聊聊这事 只说了几点。</a:t>
            </a:r>
            <a:endParaRPr kumimoji="1" lang="en-US" altLang="zh-CN" dirty="0" smtClean="0"/>
          </a:p>
          <a:p>
            <a:r>
              <a:rPr kumimoji="1" lang="zh-CN" altLang="en-US" baseline="0" dirty="0" smtClean="0"/>
              <a:t>改测试方案 自动化测试 拉另外一个同事 加班 。。。</a:t>
            </a:r>
            <a:endParaRPr kumimoji="1" lang="en-US" altLang="zh-CN" baseline="0" dirty="0" smtClean="0"/>
          </a:p>
          <a:p>
            <a:endParaRPr kumimoji="1" lang="en-US" altLang="zh-CN" baseline="0" dirty="0" smtClean="0"/>
          </a:p>
          <a:p>
            <a:r>
              <a:rPr kumimoji="1" lang="zh-CN" altLang="en-US" baseline="0" dirty="0" smtClean="0"/>
              <a:t>未来的预期，有价值 指的作 且符合团队文化。</a:t>
            </a:r>
            <a:endParaRPr kumimoji="1" lang="en-US" altLang="zh-CN" baseline="0" dirty="0" smtClean="0"/>
          </a:p>
          <a:p>
            <a:r>
              <a:rPr kumimoji="1" lang="zh-CN" altLang="en-US" baseline="0" dirty="0" smtClean="0"/>
              <a:t>团结同事，一起完成。</a:t>
            </a:r>
            <a:endParaRPr kumimoji="1" lang="en-US" altLang="zh-CN" baseline="0" dirty="0" smtClean="0"/>
          </a:p>
          <a:p>
            <a:r>
              <a:rPr kumimoji="1" lang="zh-CN" altLang="en-US" baseline="0" dirty="0" smtClean="0"/>
              <a:t>对大家都有好处。</a:t>
            </a:r>
            <a:endParaRPr kumimoji="1" lang="en-US" altLang="zh-CN" baseline="0" dirty="0" smtClean="0"/>
          </a:p>
          <a:p>
            <a:r>
              <a:rPr kumimoji="1" lang="zh-CN" altLang="en-US" baseline="0" dirty="0" smtClean="0"/>
              <a:t>团结同事 不辜负。</a:t>
            </a:r>
            <a:endParaRPr kumimoji="1" lang="en-US" altLang="zh-CN" baseline="0" dirty="0" smtClean="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团结 包容 比如新同事快速融入 职场中的友谊</a:t>
            </a:r>
            <a:endParaRPr kumimoji="1" lang="en-US" altLang="zh-CN" dirty="0" smtClean="0"/>
          </a:p>
          <a:p>
            <a:r>
              <a:rPr kumimoji="1" lang="zh-CN" altLang="en-US" dirty="0" smtClean="0"/>
              <a:t>指导 组织 计划。</a:t>
            </a:r>
            <a:r>
              <a:rPr kumimoji="1" lang="zh-CN" altLang="en-US" baseline="0" dirty="0" smtClean="0"/>
              <a:t> 具体执行 实现 细节。 比如具体开发计划</a:t>
            </a:r>
            <a:endParaRPr kumimoji="1" lang="en-US" altLang="zh-CN" baseline="0" dirty="0" smtClean="0"/>
          </a:p>
          <a:p>
            <a:r>
              <a:rPr kumimoji="1" lang="zh-CN" altLang="en-US" baseline="0" dirty="0" smtClean="0"/>
              <a:t>创新 变革。 比如新技术方案 </a:t>
            </a:r>
            <a:endParaRPr kumimoji="1" lang="en-US" altLang="zh-CN" baseline="0" dirty="0" smtClean="0"/>
          </a:p>
          <a:p>
            <a:r>
              <a:rPr kumimoji="1" lang="zh-CN" altLang="en-US" baseline="0" dirty="0" smtClean="0"/>
              <a:t>价值观，利益 需求 培养。 比如培训 个人成长计划等</a:t>
            </a:r>
            <a:endParaRPr kumimoji="1" lang="en-US" altLang="zh-CN" baseline="0" dirty="0" smtClean="0"/>
          </a:p>
          <a:p>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最近六个月，有人跟我谈过工作进度和成长计划。</a:t>
            </a:r>
            <a:endParaRPr kumimoji="1" lang="en-US" altLang="zh-CN" dirty="0" smtClean="0"/>
          </a:p>
          <a:p>
            <a:r>
              <a:rPr kumimoji="1" lang="zh-CN" altLang="en-US" dirty="0" smtClean="0"/>
              <a:t>同事里有我最好的朋友。</a:t>
            </a:r>
            <a:endParaRPr kumimoji="1" lang="en-US" altLang="zh-CN" dirty="0" smtClean="0"/>
          </a:p>
          <a:p>
            <a:r>
              <a:rPr kumimoji="1" lang="zh-CN" altLang="en-US" dirty="0" smtClean="0"/>
              <a:t>我在工作中受到鼓励</a:t>
            </a:r>
            <a:endParaRPr kumimoji="1" lang="en-US" altLang="zh-CN" dirty="0" smtClean="0"/>
          </a:p>
          <a:p>
            <a:r>
              <a:rPr kumimoji="1" lang="zh-CN" altLang="en-US" dirty="0" smtClean="0"/>
              <a:t>工作中，我的意见得到了重视。</a:t>
            </a:r>
            <a:endParaRPr kumimoji="1" lang="en-US" altLang="zh-CN" dirty="0" smtClean="0"/>
          </a:p>
          <a:p>
            <a:endParaRPr kumimoji="1" lang="en-US" altLang="zh-CN" dirty="0" smtClean="0"/>
          </a:p>
          <a:p>
            <a:r>
              <a:rPr kumimoji="1" lang="zh-CN" altLang="en-US" dirty="0" smtClean="0"/>
              <a:t>我知道我应该做什么</a:t>
            </a:r>
            <a:endParaRPr kumimoji="1" lang="en-US" altLang="zh-CN" dirty="0" smtClean="0"/>
          </a:p>
          <a:p>
            <a:r>
              <a:rPr kumimoji="1" lang="zh-CN" altLang="en-US" dirty="0" smtClean="0"/>
              <a:t>我有足够的资源和培训来做好工作</a:t>
            </a:r>
            <a:endParaRPr kumimoji="1" lang="en-US" altLang="zh-CN" dirty="0" smtClean="0"/>
          </a:p>
          <a:p>
            <a:endParaRPr kumimoji="1" lang="en-US" altLang="zh-CN" dirty="0" smtClean="0"/>
          </a:p>
          <a:p>
            <a:r>
              <a:rPr kumimoji="1" lang="zh-CN" altLang="en-US" dirty="0" smtClean="0"/>
              <a:t>每天我都能全力以赴的工作</a:t>
            </a:r>
            <a:endParaRPr kumimoji="1" lang="en-US" altLang="zh-CN" dirty="0" smtClean="0"/>
          </a:p>
          <a:p>
            <a:r>
              <a:rPr kumimoji="1" lang="zh-CN" altLang="en-US" dirty="0" smtClean="0"/>
              <a:t>公司愿景，任务的目的 让我觉得我的工作很重要，很有意义。</a:t>
            </a:r>
            <a:endParaRPr kumimoji="1" lang="en-US" altLang="zh-CN" dirty="0" smtClean="0"/>
          </a:p>
          <a:p>
            <a:endParaRPr kumimoji="1" lang="en-US" altLang="zh-CN" dirty="0" smtClean="0"/>
          </a:p>
          <a:p>
            <a:r>
              <a:rPr kumimoji="1" lang="zh-CN" altLang="en-US" dirty="0" smtClean="0"/>
              <a:t>最近一星期，我收到了表扬。</a:t>
            </a:r>
            <a:endParaRPr kumimoji="1" lang="en-US" altLang="zh-CN" dirty="0" smtClean="0"/>
          </a:p>
          <a:p>
            <a:r>
              <a:rPr kumimoji="1" lang="zh-CN" altLang="en-US" dirty="0" smtClean="0"/>
              <a:t>我的同事都在努力做好工作。</a:t>
            </a:r>
            <a:endParaRPr kumimoji="1" lang="en-US" altLang="zh-CN" dirty="0" smtClean="0"/>
          </a:p>
          <a:p>
            <a:r>
              <a:rPr kumimoji="1" lang="zh-CN" altLang="en-US" dirty="0" smtClean="0"/>
              <a:t>我的主管关心我。</a:t>
            </a:r>
            <a:endParaRPr kumimoji="1" lang="zh-CN" altLang="en-US" dirty="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诞生之初，哈勃望远镜就遭到了挫折。按照设计，它只能用航天飞机发射，但</a:t>
            </a:r>
            <a:r>
              <a:rPr lang="en-US" altLang="zh-CN" sz="1200" b="0" i="0" kern="1200" dirty="0" smtClean="0">
                <a:solidFill>
                  <a:schemeClr val="tx1"/>
                </a:solidFill>
                <a:effectLst/>
                <a:latin typeface="+mn-lt"/>
                <a:ea typeface="+mn-ea"/>
                <a:cs typeface="+mn-cs"/>
              </a:rPr>
              <a:t>1986</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28</a:t>
            </a:r>
            <a:r>
              <a:rPr lang="zh-CN" altLang="en-US" sz="1200" b="0" i="0" kern="1200" dirty="0" smtClean="0">
                <a:solidFill>
                  <a:schemeClr val="tx1"/>
                </a:solidFill>
                <a:effectLst/>
                <a:latin typeface="+mn-lt"/>
                <a:ea typeface="+mn-ea"/>
                <a:cs typeface="+mn-cs"/>
              </a:rPr>
              <a:t>日，“挑战者号”航天飞机升空</a:t>
            </a:r>
            <a:r>
              <a:rPr lang="en-US" altLang="zh-CN" sz="1200" b="0" i="0" kern="1200" dirty="0" smtClean="0">
                <a:solidFill>
                  <a:schemeClr val="tx1"/>
                </a:solidFill>
                <a:effectLst/>
                <a:latin typeface="+mn-lt"/>
                <a:ea typeface="+mn-ea"/>
                <a:cs typeface="+mn-cs"/>
              </a:rPr>
              <a:t>73</a:t>
            </a:r>
            <a:r>
              <a:rPr lang="zh-CN" altLang="en-US" sz="1200" b="0" i="0" kern="1200" dirty="0" smtClean="0">
                <a:solidFill>
                  <a:schemeClr val="tx1"/>
                </a:solidFill>
                <a:effectLst/>
                <a:latin typeface="+mn-lt"/>
                <a:ea typeface="+mn-ea"/>
                <a:cs typeface="+mn-cs"/>
              </a:rPr>
              <a:t>秒后爆炸，机上所有七名宇航员遇难。</a:t>
            </a:r>
            <a:r>
              <a:rPr lang="en-US" altLang="zh-CN" sz="1200" b="0" i="0" kern="1200" dirty="0" smtClean="0">
                <a:solidFill>
                  <a:schemeClr val="tx1"/>
                </a:solidFill>
                <a:effectLst/>
                <a:latin typeface="+mn-lt"/>
                <a:ea typeface="+mn-ea"/>
                <a:cs typeface="+mn-cs"/>
              </a:rPr>
              <a:t>NASA</a:t>
            </a:r>
            <a:r>
              <a:rPr lang="zh-CN" altLang="en-US" sz="1200" b="0" i="0" kern="1200" dirty="0" smtClean="0">
                <a:solidFill>
                  <a:schemeClr val="tx1"/>
                </a:solidFill>
                <a:effectLst/>
                <a:latin typeface="+mn-lt"/>
                <a:ea typeface="+mn-ea"/>
                <a:cs typeface="+mn-cs"/>
              </a:rPr>
              <a:t>下令航天飞机不许起飞，哈勃的升空时间自然也就推迟了。这一推迟就是四年，直到</a:t>
            </a:r>
            <a:r>
              <a:rPr lang="en-US" altLang="zh-CN" sz="1200" b="0" i="0" kern="1200" dirty="0" smtClean="0">
                <a:solidFill>
                  <a:schemeClr val="tx1"/>
                </a:solidFill>
                <a:effectLst/>
                <a:latin typeface="+mn-lt"/>
                <a:ea typeface="+mn-ea"/>
                <a:cs typeface="+mn-cs"/>
              </a:rPr>
              <a:t>1990</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24</a:t>
            </a:r>
            <a:r>
              <a:rPr lang="zh-CN" altLang="en-US" sz="1200" b="0" i="0" kern="1200" dirty="0" smtClean="0">
                <a:solidFill>
                  <a:schemeClr val="tx1"/>
                </a:solidFill>
                <a:effectLst/>
                <a:latin typeface="+mn-lt"/>
                <a:ea typeface="+mn-ea"/>
                <a:cs typeface="+mn-cs"/>
              </a:rPr>
              <a:t>日。</a:t>
            </a:r>
            <a:endParaRPr lang="en-US" altLang="zh-CN" sz="1200" b="0" i="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经历一番波折，哈勃的成功发射入轨本，但仅仅在两个月后的</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月</a:t>
            </a:r>
            <a:r>
              <a:rPr lang="en-US" altLang="zh-CN" sz="1200" b="0" i="0" kern="1200" dirty="0" smtClean="0">
                <a:solidFill>
                  <a:schemeClr val="tx1"/>
                </a:solidFill>
                <a:effectLst/>
                <a:latin typeface="+mn-lt"/>
                <a:ea typeface="+mn-ea"/>
                <a:cs typeface="+mn-cs"/>
              </a:rPr>
              <a:t>27</a:t>
            </a:r>
            <a:r>
              <a:rPr lang="zh-CN" altLang="en-US" sz="1200" b="0" i="0" kern="1200" dirty="0" smtClean="0">
                <a:solidFill>
                  <a:schemeClr val="tx1"/>
                </a:solidFill>
                <a:effectLst/>
                <a:latin typeface="+mn-lt"/>
                <a:ea typeface="+mn-ea"/>
                <a:cs typeface="+mn-cs"/>
              </a:rPr>
              <a:t>日，</a:t>
            </a:r>
            <a:r>
              <a:rPr lang="en-US" altLang="zh-CN" sz="1200" b="0" i="0" kern="1200" dirty="0" smtClean="0">
                <a:solidFill>
                  <a:schemeClr val="tx1"/>
                </a:solidFill>
                <a:effectLst/>
                <a:latin typeface="+mn-lt"/>
                <a:ea typeface="+mn-ea"/>
                <a:cs typeface="+mn-cs"/>
              </a:rPr>
              <a:t>NASA</a:t>
            </a:r>
            <a:r>
              <a:rPr lang="zh-CN" altLang="en-US" sz="1200" b="0" i="0" kern="1200" dirty="0" smtClean="0">
                <a:solidFill>
                  <a:schemeClr val="tx1"/>
                </a:solidFill>
                <a:effectLst/>
                <a:latin typeface="+mn-lt"/>
                <a:ea typeface="+mn-ea"/>
                <a:cs typeface="+mn-cs"/>
              </a:rPr>
              <a:t>就召开了一场充斥着失望和沮丧的发布会。原因是什么呢？大家看这张哈勃拍摄的图片。它很模糊，原因是望远镜无法聚焦。这个消息公布后，指责之声不绝于耳，花费大量经费的哈勃望远镜成为了人们口中的“宇宙笑料”，被称为“哈勃麻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最终</a:t>
            </a:r>
            <a:r>
              <a:rPr lang="en-US" altLang="zh-CN" sz="1200" b="0" i="0" kern="1200" dirty="0" smtClean="0">
                <a:solidFill>
                  <a:schemeClr val="tx1"/>
                </a:solidFill>
                <a:effectLst/>
                <a:latin typeface="+mn-lt"/>
                <a:ea typeface="+mn-ea"/>
                <a:cs typeface="+mn-cs"/>
              </a:rPr>
              <a:t>NASA</a:t>
            </a:r>
            <a:r>
              <a:rPr lang="zh-CN" altLang="en-US" sz="1200" b="0" i="0" kern="1200" dirty="0" smtClean="0">
                <a:solidFill>
                  <a:schemeClr val="tx1"/>
                </a:solidFill>
                <a:effectLst/>
                <a:latin typeface="+mn-lt"/>
                <a:ea typeface="+mn-ea"/>
                <a:cs typeface="+mn-cs"/>
              </a:rPr>
              <a:t>排宇航员修复望远镜。</a:t>
            </a:r>
            <a:endParaRPr lang="en-US" altLang="zh-CN" sz="1200" b="0" i="0" kern="1200" dirty="0" smtClean="0">
              <a:solidFill>
                <a:schemeClr val="tx1"/>
              </a:solidFill>
              <a:effectLst/>
              <a:latin typeface="+mn-lt"/>
              <a:ea typeface="+mn-ea"/>
              <a:cs typeface="+mn-cs"/>
            </a:endParaRPr>
          </a:p>
          <a:p>
            <a:endParaRPr kumimoji="1"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自</a:t>
            </a:r>
            <a:r>
              <a:rPr lang="en-US" altLang="zh-CN" sz="1200" b="0" i="0" kern="1200" dirty="0" smtClean="0">
                <a:solidFill>
                  <a:schemeClr val="tx1"/>
                </a:solidFill>
                <a:effectLst/>
                <a:latin typeface="+mn-lt"/>
                <a:ea typeface="+mn-ea"/>
                <a:cs typeface="+mn-cs"/>
              </a:rPr>
              <a:t>1993</a:t>
            </a:r>
            <a:r>
              <a:rPr lang="zh-CN" altLang="en-US" sz="1200" b="0" i="0" kern="1200" dirty="0" smtClean="0">
                <a:solidFill>
                  <a:schemeClr val="tx1"/>
                </a:solidFill>
                <a:effectLst/>
                <a:latin typeface="+mn-lt"/>
                <a:ea typeface="+mn-ea"/>
                <a:cs typeface="+mn-cs"/>
              </a:rPr>
              <a:t>年维修之后，哈勃望远镜又分别在</a:t>
            </a:r>
            <a:r>
              <a:rPr lang="en-US" altLang="zh-CN" sz="1200" b="0" i="0" kern="1200" dirty="0" smtClean="0">
                <a:solidFill>
                  <a:schemeClr val="tx1"/>
                </a:solidFill>
                <a:effectLst/>
                <a:latin typeface="+mn-lt"/>
                <a:ea typeface="+mn-ea"/>
                <a:cs typeface="+mn-cs"/>
              </a:rPr>
              <a:t>97</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99</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2002</a:t>
            </a:r>
            <a:r>
              <a:rPr lang="zh-CN" altLang="en-US" sz="1200" b="0" i="0" kern="1200" dirty="0" smtClean="0">
                <a:solidFill>
                  <a:schemeClr val="tx1"/>
                </a:solidFill>
                <a:effectLst/>
                <a:latin typeface="+mn-lt"/>
                <a:ea typeface="+mn-ea"/>
                <a:cs typeface="+mn-cs"/>
              </a:rPr>
              <a:t>年进行了三次维护。</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但又由于</a:t>
            </a:r>
            <a:r>
              <a:rPr lang="en-US" altLang="zh-CN" sz="1200" b="0" i="0" kern="1200" dirty="0" smtClean="0">
                <a:solidFill>
                  <a:schemeClr val="tx1"/>
                </a:solidFill>
                <a:effectLst/>
                <a:latin typeface="+mn-lt"/>
                <a:ea typeface="+mn-ea"/>
                <a:cs typeface="+mn-cs"/>
              </a:rPr>
              <a:t>2003</a:t>
            </a:r>
            <a:r>
              <a:rPr lang="zh-CN" altLang="en-US" sz="1200" b="0" i="0" kern="1200" dirty="0" smtClean="0">
                <a:solidFill>
                  <a:schemeClr val="tx1"/>
                </a:solidFill>
                <a:effectLst/>
                <a:latin typeface="+mn-lt"/>
                <a:ea typeface="+mn-ea"/>
                <a:cs typeface="+mn-cs"/>
              </a:rPr>
              <a:t>年“哥伦比亚号”航天飞机在返回地球过程中解体，七名宇航员遇难，导致官方宣布终止维修。最终因为舆论压力，</a:t>
            </a:r>
            <a:r>
              <a:rPr lang="is-IS" altLang="zh-CN" sz="1200" b="0" i="0" kern="1200" dirty="0" smtClean="0">
                <a:solidFill>
                  <a:schemeClr val="tx1"/>
                </a:solidFill>
                <a:effectLst/>
                <a:latin typeface="+mn-lt"/>
                <a:ea typeface="+mn-ea"/>
                <a:cs typeface="+mn-cs"/>
              </a:rPr>
              <a:t>2009</a:t>
            </a:r>
            <a:r>
              <a:rPr lang="zh-CN" altLang="en-US" sz="1200" b="0" i="0" kern="1200" dirty="0" smtClean="0">
                <a:solidFill>
                  <a:schemeClr val="tx1"/>
                </a:solidFill>
                <a:effectLst/>
                <a:latin typeface="+mn-lt"/>
                <a:ea typeface="+mn-ea"/>
                <a:cs typeface="+mn-cs"/>
              </a:rPr>
              <a:t>进行了最后一次维修。最终计划</a:t>
            </a:r>
            <a:r>
              <a:rPr lang="en-US" altLang="zh-CN" sz="1200" b="0" i="0" kern="1200" dirty="0" smtClean="0">
                <a:solidFill>
                  <a:schemeClr val="tx1"/>
                </a:solidFill>
                <a:effectLst/>
                <a:latin typeface="+mn-lt"/>
                <a:ea typeface="+mn-ea"/>
                <a:cs typeface="+mn-cs"/>
              </a:rPr>
              <a:t>2018</a:t>
            </a:r>
            <a:r>
              <a:rPr lang="zh-CN" altLang="en-US" sz="1200" b="0" i="0" kern="1200" dirty="0" smtClean="0">
                <a:solidFill>
                  <a:schemeClr val="tx1"/>
                </a:solidFill>
                <a:effectLst/>
                <a:latin typeface="+mn-lt"/>
                <a:ea typeface="+mn-ea"/>
                <a:cs typeface="+mn-cs"/>
              </a:rPr>
              <a:t>年发射詹姆斯</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韦伯望远镜，来代替哈勃。</a:t>
            </a:r>
            <a:endParaRPr kumimoji="1" lang="zh-CN" altLang="en-US" dirty="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原来在发射开始之前就有人反对发射。 这两个人是负责航天飞机和火箭助推器设计生产的工程师罗杰和他的上司鲍勃。他们在</a:t>
            </a:r>
            <a:r>
              <a:rPr kumimoji="1" lang="en-US" altLang="zh-CN" dirty="0" smtClean="0"/>
              <a:t>6</a:t>
            </a:r>
            <a:r>
              <a:rPr kumimoji="1" lang="zh-CN" altLang="en-US" dirty="0" smtClean="0"/>
              <a:t>个月之前就发现了问题。火箭助推器过长，无法直接运输，所以是分成几部分，在发射现场组装。但组长时，密封用的组件</a:t>
            </a:r>
            <a:r>
              <a:rPr kumimoji="1" lang="en-US" altLang="zh-CN" dirty="0" smtClean="0"/>
              <a:t>O</a:t>
            </a:r>
            <a:r>
              <a:rPr kumimoji="1" lang="zh-CN" altLang="en-US" dirty="0" smtClean="0"/>
              <a:t>圈，这种橡胶圈在低温下会有问题，导致爆炸。在发射前，宇航局表示它不会不听火箭设计者的建议而强行发射。但是供应商公司的主管为了取悦宇航局，无视反对，表示可以发射。 这才导致悲剧发生。</a:t>
            </a:r>
            <a:endParaRPr kumimoji="1" lang="zh-CN" altLang="en-US" dirty="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dirty="0" smtClean="0"/>
              <a:t>美国政府机构</a:t>
            </a:r>
            <a:r>
              <a:rPr kumimoji="1" lang="en-US" altLang="zh-CN" dirty="0" smtClean="0"/>
              <a:t>GAO</a:t>
            </a:r>
            <a:r>
              <a:rPr kumimoji="1" lang="zh-CN" altLang="en-US" dirty="0" smtClean="0"/>
              <a:t> 对当时重大事故的报告</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大家有没有注意到大小红点一共</a:t>
            </a:r>
            <a:r>
              <a:rPr kumimoji="1" lang="en-US" altLang="zh-CN" dirty="0" smtClean="0"/>
              <a:t>5</a:t>
            </a:r>
            <a:r>
              <a:rPr kumimoji="1" lang="zh-CN" altLang="en-US" dirty="0" smtClean="0"/>
              <a:t>个。 那大家有没有发现什么异常。 谁注意到这个人有</a:t>
            </a:r>
            <a:r>
              <a:rPr kumimoji="1" lang="en-US" altLang="zh-CN" dirty="0" smtClean="0"/>
              <a:t>6</a:t>
            </a:r>
            <a:r>
              <a:rPr kumimoji="1" lang="zh-CN" altLang="en-US" dirty="0" smtClean="0"/>
              <a:t>根手指？ 这种现象就是我们的注意力</a:t>
            </a:r>
            <a:r>
              <a:rPr kumimoji="1" lang="zh-CN" altLang="en-US" baseline="0" dirty="0" smtClean="0"/>
              <a:t>集中在某点时，容易忽略一些问题。管理上也是一样，需要一个更系统方法。</a:t>
            </a:r>
            <a:endParaRPr kumimoji="1" lang="en-US" altLang="zh-CN" baseline="0" dirty="0" smtClean="0"/>
          </a:p>
          <a:p>
            <a:endParaRPr kumimoji="1" lang="zh-CN" altLang="en-US" dirty="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说性价比 有更好选择</a:t>
            </a:r>
            <a:r>
              <a:rPr kumimoji="1" lang="zh-CN" altLang="en-US" baseline="0" dirty="0" smtClean="0"/>
              <a:t> 等双十一 </a:t>
            </a:r>
            <a:r>
              <a:rPr kumimoji="1" lang="zh-CN" altLang="en-US" dirty="0" smtClean="0"/>
              <a:t>从实际情况出发 切实可执行。</a:t>
            </a:r>
            <a:endParaRPr kumimoji="1" lang="en-US" altLang="zh-CN" baseline="0" dirty="0" smtClean="0"/>
          </a:p>
          <a:p>
            <a:r>
              <a:rPr kumimoji="1" lang="zh-CN" altLang="en-US" baseline="0" dirty="0" smtClean="0"/>
              <a:t>我重要还是性价比重要 从关系出发。</a:t>
            </a:r>
            <a:endParaRPr kumimoji="1" lang="en-US" altLang="zh-CN" baseline="0" dirty="0" smtClean="0"/>
          </a:p>
          <a:p>
            <a:r>
              <a:rPr kumimoji="1" lang="zh-CN" altLang="en-US" baseline="0" smtClean="0"/>
              <a:t>戏精大本营答案</a:t>
            </a:r>
            <a:endParaRPr kumimoji="1" lang="en-US" altLang="zh-CN" baseline="0" dirty="0" smtClean="0"/>
          </a:p>
        </p:txBody>
      </p:sp>
      <p:sp>
        <p:nvSpPr>
          <p:cNvPr id="4" name="幻灯片编号占位符 3"/>
          <p:cNvSpPr>
            <a:spLocks noGrp="1"/>
          </p:cNvSpPr>
          <p:nvPr>
            <p:ph type="sldNum" sz="quarter" idx="10"/>
          </p:nvPr>
        </p:nvSpPr>
        <p:spPr/>
        <p:txBody>
          <a:bodyPr/>
          <a:lstStyle/>
          <a:p>
            <a:fld id="{2ED47696-617F-3F45-A78D-FBB38A1EE2B6}"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sldNum" idx="10"/>
          </p:nvPr>
        </p:nvSpPr>
        <p:spPr/>
        <p:txBody>
          <a:bodyPr/>
          <a:lstStyle>
            <a:lvl1pPr>
              <a:defRPr/>
            </a:lvl1pPr>
          </a:lstStyle>
          <a:p>
            <a:pPr>
              <a:defRPr/>
            </a:pPr>
            <a:fld id="{061E27B0-EB8F-498F-A461-7A3B89413A5E}"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Rectangle 5"/>
          <p:cNvSpPr>
            <a:spLocks noGrp="1" noChangeArrowheads="1"/>
          </p:cNvSpPr>
          <p:nvPr>
            <p:ph type="sldNum" idx="10"/>
          </p:nvPr>
        </p:nvSpPr>
        <p:spPr/>
        <p:txBody>
          <a:bodyPr/>
          <a:lstStyle>
            <a:lvl1pPr>
              <a:defRPr/>
            </a:lvl1pPr>
          </a:lstStyle>
          <a:p>
            <a:pPr>
              <a:defRPr/>
            </a:pPr>
            <a:fld id="{D39E0699-737E-41A5-A033-A39C50D4818A}"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581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Rectangle 5"/>
          <p:cNvSpPr>
            <a:spLocks noGrp="1" noChangeArrowheads="1"/>
          </p:cNvSpPr>
          <p:nvPr>
            <p:ph type="sldNum" idx="10"/>
          </p:nvPr>
        </p:nvSpPr>
        <p:spPr/>
        <p:txBody>
          <a:bodyPr/>
          <a:lstStyle>
            <a:lvl1pPr>
              <a:defRPr/>
            </a:lvl1pPr>
          </a:lstStyle>
          <a:p>
            <a:pPr>
              <a:defRPr/>
            </a:pPr>
            <a:fld id="{98328B1F-F47D-4577-9FEF-41BCC203968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Rectangle 5"/>
          <p:cNvSpPr>
            <a:spLocks noGrp="1" noChangeArrowheads="1"/>
          </p:cNvSpPr>
          <p:nvPr>
            <p:ph type="sldNum" idx="10"/>
          </p:nvPr>
        </p:nvSpPr>
        <p:spPr/>
        <p:txBody>
          <a:bodyPr/>
          <a:lstStyle>
            <a:lvl1pPr>
              <a:defRPr/>
            </a:lvl1pPr>
          </a:lstStyle>
          <a:p>
            <a:pPr>
              <a:defRPr/>
            </a:pPr>
            <a:fld id="{335D49D0-10BA-4D66-9CF4-BC252F29F4BA}"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5"/>
          <p:cNvSpPr>
            <a:spLocks noGrp="1" noChangeArrowheads="1"/>
          </p:cNvSpPr>
          <p:nvPr>
            <p:ph type="sldNum" idx="10"/>
          </p:nvPr>
        </p:nvSpPr>
        <p:spPr/>
        <p:txBody>
          <a:bodyPr/>
          <a:lstStyle>
            <a:lvl1pPr>
              <a:defRPr/>
            </a:lvl1pPr>
          </a:lstStyle>
          <a:p>
            <a:pPr>
              <a:defRPr/>
            </a:pPr>
            <a:fld id="{76B89449-9BE4-4CA5-B538-D050DFB38FE7}"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70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内容占位符 3"/>
          <p:cNvSpPr>
            <a:spLocks noGrp="1"/>
          </p:cNvSpPr>
          <p:nvPr>
            <p:ph sz="half" idx="2"/>
          </p:nvPr>
        </p:nvSpPr>
        <p:spPr>
          <a:xfrm>
            <a:off x="4646613"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Rectangle 5"/>
          <p:cNvSpPr>
            <a:spLocks noGrp="1" noChangeArrowheads="1"/>
          </p:cNvSpPr>
          <p:nvPr>
            <p:ph type="sldNum" idx="10"/>
          </p:nvPr>
        </p:nvSpPr>
        <p:spPr/>
        <p:txBody>
          <a:bodyPr/>
          <a:lstStyle>
            <a:lvl1pPr>
              <a:defRPr/>
            </a:lvl1pPr>
          </a:lstStyle>
          <a:p>
            <a:pPr>
              <a:defRPr/>
            </a:pPr>
            <a:fld id="{7DA5D565-883F-4705-9CB9-FA663A2B0C47}"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7" name="Rectangle 5"/>
          <p:cNvSpPr>
            <a:spLocks noGrp="1" noChangeArrowheads="1"/>
          </p:cNvSpPr>
          <p:nvPr>
            <p:ph type="sldNum" idx="10"/>
          </p:nvPr>
        </p:nvSpPr>
        <p:spPr/>
        <p:txBody>
          <a:bodyPr/>
          <a:lstStyle>
            <a:lvl1pPr>
              <a:defRPr/>
            </a:lvl1pPr>
          </a:lstStyle>
          <a:p>
            <a:pPr>
              <a:defRPr/>
            </a:pPr>
            <a:fld id="{58D7177C-2576-4CA6-826D-3EAC46CD3A94}"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sldNum" idx="10"/>
          </p:nvPr>
        </p:nvSpPr>
        <p:spPr/>
        <p:txBody>
          <a:bodyPr/>
          <a:lstStyle>
            <a:lvl1pPr>
              <a:defRPr/>
            </a:lvl1pPr>
          </a:lstStyle>
          <a:p>
            <a:pPr>
              <a:defRPr/>
            </a:pPr>
            <a:fld id="{C14AB6F5-6E7F-45D6-A4AD-7AF82668A5CF}"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p:txBody>
          <a:bodyPr/>
          <a:lstStyle>
            <a:lvl1pPr>
              <a:defRPr/>
            </a:lvl1pPr>
          </a:lstStyle>
          <a:p>
            <a:pPr>
              <a:defRPr/>
            </a:pPr>
            <a:fld id="{75C2EFA9-7E1C-4C34-BE41-2AFCD1FD8874}"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二级</a:t>
            </a:r>
            <a:endParaRPr lang="zh-CN" altLang="en-US" smtClean="0"/>
          </a:p>
          <a:p>
            <a:pPr lvl="2"/>
            <a:r>
              <a:rPr lang="zh-CN" altLang="en-US" smtClean="0"/>
              <a:t>三级</a:t>
            </a:r>
            <a:endParaRPr lang="zh-CN" altLang="en-US" smtClean="0"/>
          </a:p>
          <a:p>
            <a:pPr lvl="3"/>
            <a:r>
              <a:rPr lang="zh-CN" altLang="en-US" smtClean="0"/>
              <a:t>四级</a:t>
            </a:r>
            <a:endParaRPr lang="zh-CN" altLang="en-US" smtClean="0"/>
          </a:p>
          <a:p>
            <a:pPr lvl="4"/>
            <a:r>
              <a:rPr lang="zh-CN" altLang="en-US" smtClean="0"/>
              <a:t>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5"/>
          <p:cNvSpPr>
            <a:spLocks noGrp="1" noChangeArrowheads="1"/>
          </p:cNvSpPr>
          <p:nvPr>
            <p:ph type="sldNum" idx="10"/>
          </p:nvPr>
        </p:nvSpPr>
        <p:spPr/>
        <p:txBody>
          <a:bodyPr/>
          <a:lstStyle>
            <a:lvl1pPr>
              <a:defRPr/>
            </a:lvl1pPr>
          </a:lstStyle>
          <a:p>
            <a:pPr>
              <a:defRPr/>
            </a:pPr>
            <a:fld id="{2B8D5900-CBDC-45E8-87E1-E665A3E941B0}"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hasCustomPrompt="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将图片拖动到占位符，或单击添加图标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5"/>
          <p:cNvSpPr>
            <a:spLocks noGrp="1" noChangeArrowheads="1"/>
          </p:cNvSpPr>
          <p:nvPr>
            <p:ph type="sldNum" idx="10"/>
          </p:nvPr>
        </p:nvSpPr>
        <p:spPr/>
        <p:txBody>
          <a:bodyPr/>
          <a:lstStyle>
            <a:lvl1pPr>
              <a:defRPr/>
            </a:lvl1pPr>
          </a:lstStyle>
          <a:p>
            <a:pPr>
              <a:defRPr/>
            </a:pPr>
            <a:fld id="{6A9D58CE-53F4-43C5-91AF-5DD00AE2078A}"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274638"/>
            <a:ext cx="8228013" cy="1141412"/>
          </a:xfrm>
          <a:prstGeom prst="rect">
            <a:avLst/>
          </a:prstGeom>
          <a:noFill/>
          <a:ln w="9525">
            <a:noFill/>
            <a:miter lim="800000"/>
          </a:ln>
        </p:spPr>
        <p:txBody>
          <a:bodyPr vert="horz" wrap="square" lIns="87120" tIns="43560" rIns="87120" bIns="43560" numCol="1" anchor="ctr" anchorCtr="0" compatLnSpc="1"/>
          <a:lstStyle/>
          <a:p>
            <a:pPr lvl="0"/>
            <a:r>
              <a:rPr lang="zh-CN" altLang="en-GB" smtClean="0"/>
              <a:t>单击鼠标编辑标题文的格式</a:t>
            </a:r>
            <a:endParaRPr lang="zh-CN" altLang="en-GB" smtClean="0"/>
          </a:p>
        </p:txBody>
      </p:sp>
      <p:sp>
        <p:nvSpPr>
          <p:cNvPr id="1027" name="Rectangle 2"/>
          <p:cNvSpPr>
            <a:spLocks noGrp="1" noChangeArrowheads="1"/>
          </p:cNvSpPr>
          <p:nvPr>
            <p:ph type="body" idx="1"/>
          </p:nvPr>
        </p:nvSpPr>
        <p:spPr bwMode="auto">
          <a:xfrm>
            <a:off x="457200" y="1600200"/>
            <a:ext cx="8228013" cy="4525963"/>
          </a:xfrm>
          <a:prstGeom prst="rect">
            <a:avLst/>
          </a:prstGeom>
          <a:noFill/>
          <a:ln w="9525">
            <a:noFill/>
            <a:miter lim="800000"/>
          </a:ln>
        </p:spPr>
        <p:txBody>
          <a:bodyPr vert="horz" wrap="square" lIns="87120" tIns="43560" rIns="87120" bIns="43560" numCol="1" anchor="t" anchorCtr="0" compatLnSpc="1"/>
          <a:lstStyle/>
          <a:p>
            <a:pPr lvl="0"/>
            <a:r>
              <a:rPr lang="zh-CN" altLang="en-GB" smtClean="0"/>
              <a:t>单击鼠标编辑大纲正文格式</a:t>
            </a:r>
            <a:endParaRPr lang="zh-CN" altLang="en-GB" smtClean="0"/>
          </a:p>
          <a:p>
            <a:pPr lvl="1"/>
            <a:r>
              <a:rPr lang="zh-CN" altLang="en-GB" smtClean="0"/>
              <a:t>第二个大纲级</a:t>
            </a:r>
            <a:endParaRPr lang="zh-CN" altLang="en-GB" smtClean="0"/>
          </a:p>
          <a:p>
            <a:pPr lvl="2"/>
            <a:r>
              <a:rPr lang="zh-CN" altLang="en-GB" smtClean="0"/>
              <a:t>第三个大纲级</a:t>
            </a:r>
            <a:endParaRPr lang="zh-CN" altLang="en-GB" smtClean="0"/>
          </a:p>
          <a:p>
            <a:pPr lvl="3"/>
            <a:r>
              <a:rPr lang="zh-CN" altLang="en-GB" smtClean="0"/>
              <a:t>第四个大纲级</a:t>
            </a:r>
            <a:endParaRPr lang="zh-CN" altLang="en-GB" smtClean="0"/>
          </a:p>
          <a:p>
            <a:pPr lvl="4"/>
            <a:r>
              <a:rPr lang="zh-CN" altLang="en-GB" smtClean="0"/>
              <a:t>第五个大纲级</a:t>
            </a:r>
            <a:endParaRPr lang="zh-CN" altLang="en-GB" smtClean="0"/>
          </a:p>
          <a:p>
            <a:pPr lvl="4"/>
            <a:r>
              <a:rPr lang="zh-CN" altLang="en-GB" smtClean="0"/>
              <a:t>第六个大纲级</a:t>
            </a:r>
            <a:endParaRPr lang="zh-CN" altLang="en-GB" smtClean="0"/>
          </a:p>
          <a:p>
            <a:pPr lvl="4"/>
            <a:r>
              <a:rPr lang="zh-CN" altLang="en-GB" smtClean="0"/>
              <a:t>第七个大纲级</a:t>
            </a:r>
            <a:endParaRPr lang="zh-CN" altLang="en-GB" smtClean="0"/>
          </a:p>
          <a:p>
            <a:pPr lvl="4"/>
            <a:r>
              <a:rPr lang="zh-CN" altLang="en-GB" smtClean="0"/>
              <a:t>第八个大纲级</a:t>
            </a:r>
            <a:endParaRPr lang="zh-CN" altLang="en-GB" smtClean="0"/>
          </a:p>
          <a:p>
            <a:pPr lvl="4"/>
            <a:r>
              <a:rPr lang="zh-CN" altLang="en-GB" smtClean="0"/>
              <a:t>第九个大纲级</a:t>
            </a:r>
            <a:endParaRPr lang="zh-CN" altLang="en-GB" smtClean="0"/>
          </a:p>
        </p:txBody>
      </p:sp>
      <p:sp>
        <p:nvSpPr>
          <p:cNvPr id="2" name="Text Box 3"/>
          <p:cNvSpPr txBox="1">
            <a:spLocks noChangeArrowheads="1"/>
          </p:cNvSpPr>
          <p:nvPr/>
        </p:nvSpPr>
        <p:spPr bwMode="auto">
          <a:xfrm>
            <a:off x="457200" y="6245225"/>
            <a:ext cx="2135188" cy="477838"/>
          </a:xfrm>
          <a:prstGeom prst="rect">
            <a:avLst/>
          </a:prstGeom>
          <a:noFill/>
          <a:ln>
            <a:noFill/>
          </a:ln>
          <a:effectLst/>
        </p:spPr>
        <p:txBody>
          <a:bodyPr wrap="none" anchor="ctr"/>
          <a:lstStyle/>
          <a:p>
            <a:pPr fontAlgn="auto">
              <a:spcBef>
                <a:spcPts val="0"/>
              </a:spcBef>
              <a:spcAft>
                <a:spcPts val="0"/>
              </a:spcAft>
              <a:defRPr/>
            </a:pPr>
            <a:endParaRPr lang="zh-CN" altLang="en-US">
              <a:latin typeface="+mn-lt"/>
              <a:ea typeface="+mn-ea"/>
            </a:endParaRPr>
          </a:p>
        </p:txBody>
      </p:sp>
      <p:sp>
        <p:nvSpPr>
          <p:cNvPr id="1028" name="Text Box 4"/>
          <p:cNvSpPr txBox="1">
            <a:spLocks noChangeArrowheads="1"/>
          </p:cNvSpPr>
          <p:nvPr/>
        </p:nvSpPr>
        <p:spPr bwMode="auto">
          <a:xfrm>
            <a:off x="3124200" y="6245225"/>
            <a:ext cx="2895600" cy="477838"/>
          </a:xfrm>
          <a:prstGeom prst="rect">
            <a:avLst/>
          </a:prstGeom>
          <a:noFill/>
          <a:ln>
            <a:noFill/>
          </a:ln>
          <a:effectLst/>
        </p:spPr>
        <p:txBody>
          <a:bodyPr wrap="none" anchor="ctr"/>
          <a:lstStyle/>
          <a:p>
            <a:pPr fontAlgn="auto">
              <a:spcBef>
                <a:spcPts val="0"/>
              </a:spcBef>
              <a:spcAft>
                <a:spcPts val="0"/>
              </a:spcAft>
              <a:defRPr/>
            </a:pPr>
            <a:endParaRPr lang="zh-CN" altLang="en-US">
              <a:latin typeface="+mn-lt"/>
              <a:ea typeface="+mn-ea"/>
            </a:endParaRPr>
          </a:p>
        </p:txBody>
      </p:sp>
      <p:sp>
        <p:nvSpPr>
          <p:cNvPr id="1029" name="Rectangle 5"/>
          <p:cNvSpPr>
            <a:spLocks noGrp="1" noChangeArrowheads="1"/>
          </p:cNvSpPr>
          <p:nvPr>
            <p:ph type="sldNum"/>
          </p:nvPr>
        </p:nvSpPr>
        <p:spPr bwMode="auto">
          <a:xfrm>
            <a:off x="6551613" y="6245225"/>
            <a:ext cx="2133600" cy="476250"/>
          </a:xfrm>
          <a:prstGeom prst="rect">
            <a:avLst/>
          </a:prstGeom>
          <a:noFill/>
          <a:ln>
            <a:noFill/>
          </a:ln>
          <a:effectLst/>
        </p:spPr>
        <p:txBody>
          <a:bodyPr vert="horz" wrap="square" lIns="87120" tIns="43560" rIns="87120" bIns="43560" numCol="1" anchor="t" anchorCtr="0" compatLnSpc="1"/>
          <a:lstStyle>
            <a:lvl1pPr fontAlgn="auto">
              <a:spcBef>
                <a:spcPts val="0"/>
              </a:spcBef>
              <a:spcAft>
                <a:spcPts val="0"/>
              </a:spcAf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mn-lt"/>
                <a:ea typeface="+mn-ea"/>
              </a:defRPr>
            </a:lvl1pPr>
          </a:lstStyle>
          <a:p>
            <a:pPr>
              <a:defRPr/>
            </a:pPr>
            <a:fld id="{8E00CE7E-E633-434F-867A-4DEB2A95B0B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8945" rtl="0" eaLnBrk="1" fontAlgn="base" hangingPunct="1">
        <a:spcBef>
          <a:spcPct val="0"/>
        </a:spcBef>
        <a:spcAft>
          <a:spcPct val="0"/>
        </a:spcAft>
        <a:buClr>
          <a:srgbClr val="000000"/>
        </a:buClr>
        <a:buSzPct val="100000"/>
        <a:buFont typeface="Times New Roman" panose="02020703060505090304" pitchFamily="16" charset="0"/>
        <a:defRPr sz="4200">
          <a:solidFill>
            <a:srgbClr val="000000"/>
          </a:solidFill>
          <a:latin typeface="+mj-lt"/>
          <a:ea typeface="+mj-ea"/>
          <a:cs typeface="+mj-cs"/>
        </a:defRPr>
      </a:lvl1pPr>
      <a:lvl2pPr algn="ctr" defTabSz="448945" rtl="0" eaLnBrk="1" fontAlgn="base" hangingPunct="1">
        <a:spcBef>
          <a:spcPct val="0"/>
        </a:spcBef>
        <a:spcAft>
          <a:spcPct val="0"/>
        </a:spcAft>
        <a:buClr>
          <a:srgbClr val="000000"/>
        </a:buClr>
        <a:buSzPct val="100000"/>
        <a:buFont typeface="Times New Roman" panose="02020703060505090304" pitchFamily="16" charset="0"/>
        <a:defRPr sz="4200">
          <a:solidFill>
            <a:srgbClr val="000000"/>
          </a:solidFill>
          <a:latin typeface="Franklin Gothic Medium" charset="0"/>
          <a:ea typeface="微软雅黑" charset="-122"/>
        </a:defRPr>
      </a:lvl2pPr>
      <a:lvl3pPr algn="ctr" defTabSz="448945" rtl="0" eaLnBrk="1" fontAlgn="base" hangingPunct="1">
        <a:spcBef>
          <a:spcPct val="0"/>
        </a:spcBef>
        <a:spcAft>
          <a:spcPct val="0"/>
        </a:spcAft>
        <a:buClr>
          <a:srgbClr val="000000"/>
        </a:buClr>
        <a:buSzPct val="100000"/>
        <a:buFont typeface="Times New Roman" panose="02020703060505090304" pitchFamily="16" charset="0"/>
        <a:defRPr sz="4200">
          <a:solidFill>
            <a:srgbClr val="000000"/>
          </a:solidFill>
          <a:latin typeface="Franklin Gothic Medium" charset="0"/>
          <a:ea typeface="微软雅黑" charset="-122"/>
        </a:defRPr>
      </a:lvl3pPr>
      <a:lvl4pPr algn="ctr" defTabSz="448945" rtl="0" eaLnBrk="1" fontAlgn="base" hangingPunct="1">
        <a:spcBef>
          <a:spcPct val="0"/>
        </a:spcBef>
        <a:spcAft>
          <a:spcPct val="0"/>
        </a:spcAft>
        <a:buClr>
          <a:srgbClr val="000000"/>
        </a:buClr>
        <a:buSzPct val="100000"/>
        <a:buFont typeface="Times New Roman" panose="02020703060505090304" pitchFamily="16" charset="0"/>
        <a:defRPr sz="4200">
          <a:solidFill>
            <a:srgbClr val="000000"/>
          </a:solidFill>
          <a:latin typeface="Franklin Gothic Medium" charset="0"/>
          <a:ea typeface="微软雅黑" charset="-122"/>
        </a:defRPr>
      </a:lvl4pPr>
      <a:lvl5pPr algn="ctr" defTabSz="448945" rtl="0" eaLnBrk="1" fontAlgn="base" hangingPunct="1">
        <a:spcBef>
          <a:spcPct val="0"/>
        </a:spcBef>
        <a:spcAft>
          <a:spcPct val="0"/>
        </a:spcAft>
        <a:buClr>
          <a:srgbClr val="000000"/>
        </a:buClr>
        <a:buSzPct val="100000"/>
        <a:buFont typeface="Times New Roman" panose="02020703060505090304" pitchFamily="16" charset="0"/>
        <a:defRPr sz="4200">
          <a:solidFill>
            <a:srgbClr val="000000"/>
          </a:solidFill>
          <a:latin typeface="Franklin Gothic Medium" charset="0"/>
          <a:ea typeface="微软雅黑" charset="-122"/>
        </a:defRPr>
      </a:lvl5pPr>
      <a:lvl6pPr marL="2514600" indent="-228600" algn="ctr" defTabSz="448945" rtl="0" eaLnBrk="1" fontAlgn="base" hangingPunct="1">
        <a:spcBef>
          <a:spcPct val="0"/>
        </a:spcBef>
        <a:spcAft>
          <a:spcPct val="0"/>
        </a:spcAft>
        <a:buClr>
          <a:srgbClr val="000000"/>
        </a:buClr>
        <a:buSzPct val="100000"/>
        <a:buFont typeface="Times New Roman" panose="02020703060505090304" pitchFamily="16" charset="0"/>
        <a:defRPr sz="4200">
          <a:solidFill>
            <a:srgbClr val="000000"/>
          </a:solidFill>
          <a:latin typeface="Franklin Gothic Medium" charset="0"/>
          <a:ea typeface="微软雅黑" charset="-122"/>
        </a:defRPr>
      </a:lvl6pPr>
      <a:lvl7pPr marL="2971800" indent="-228600" algn="ctr" defTabSz="448945" rtl="0" eaLnBrk="1" fontAlgn="base" hangingPunct="1">
        <a:spcBef>
          <a:spcPct val="0"/>
        </a:spcBef>
        <a:spcAft>
          <a:spcPct val="0"/>
        </a:spcAft>
        <a:buClr>
          <a:srgbClr val="000000"/>
        </a:buClr>
        <a:buSzPct val="100000"/>
        <a:buFont typeface="Times New Roman" panose="02020703060505090304" pitchFamily="16" charset="0"/>
        <a:defRPr sz="4200">
          <a:solidFill>
            <a:srgbClr val="000000"/>
          </a:solidFill>
          <a:latin typeface="Franklin Gothic Medium" charset="0"/>
          <a:ea typeface="微软雅黑" charset="-122"/>
        </a:defRPr>
      </a:lvl7pPr>
      <a:lvl8pPr marL="3429000" indent="-228600" algn="ctr" defTabSz="448945" rtl="0" eaLnBrk="1" fontAlgn="base" hangingPunct="1">
        <a:spcBef>
          <a:spcPct val="0"/>
        </a:spcBef>
        <a:spcAft>
          <a:spcPct val="0"/>
        </a:spcAft>
        <a:buClr>
          <a:srgbClr val="000000"/>
        </a:buClr>
        <a:buSzPct val="100000"/>
        <a:buFont typeface="Times New Roman" panose="02020703060505090304" pitchFamily="16" charset="0"/>
        <a:defRPr sz="4200">
          <a:solidFill>
            <a:srgbClr val="000000"/>
          </a:solidFill>
          <a:latin typeface="Franklin Gothic Medium" charset="0"/>
          <a:ea typeface="微软雅黑" charset="-122"/>
        </a:defRPr>
      </a:lvl8pPr>
      <a:lvl9pPr marL="3886200" indent="-228600" algn="ctr" defTabSz="448945" rtl="0" eaLnBrk="1" fontAlgn="base" hangingPunct="1">
        <a:spcBef>
          <a:spcPct val="0"/>
        </a:spcBef>
        <a:spcAft>
          <a:spcPct val="0"/>
        </a:spcAft>
        <a:buClr>
          <a:srgbClr val="000000"/>
        </a:buClr>
        <a:buSzPct val="100000"/>
        <a:buFont typeface="Times New Roman" panose="02020703060505090304" pitchFamily="16" charset="0"/>
        <a:defRPr sz="4200">
          <a:solidFill>
            <a:srgbClr val="000000"/>
          </a:solidFill>
          <a:latin typeface="Franklin Gothic Medium" charset="0"/>
          <a:ea typeface="微软雅黑" charset="-122"/>
        </a:defRPr>
      </a:lvl9pPr>
    </p:titleStyle>
    <p:bodyStyle>
      <a:lvl1pPr marL="342900" indent="-342900" algn="l" defTabSz="448945" rtl="0" eaLnBrk="1" fontAlgn="base" hangingPunct="1">
        <a:spcBef>
          <a:spcPts val="775"/>
        </a:spcBef>
        <a:spcAft>
          <a:spcPct val="0"/>
        </a:spcAft>
        <a:buClr>
          <a:srgbClr val="000000"/>
        </a:buClr>
        <a:buSzPct val="100000"/>
        <a:buFont typeface="Times New Roman" panose="02020703060505090304" pitchFamily="16" charset="0"/>
        <a:defRPr sz="3100">
          <a:solidFill>
            <a:srgbClr val="000000"/>
          </a:solidFill>
          <a:latin typeface="+mn-lt"/>
          <a:ea typeface="+mn-ea"/>
          <a:cs typeface="+mn-cs"/>
        </a:defRPr>
      </a:lvl1pPr>
      <a:lvl2pPr marL="742950" indent="-285750" algn="l" defTabSz="448945" rtl="0" eaLnBrk="1" fontAlgn="base" hangingPunct="1">
        <a:spcBef>
          <a:spcPts val="675"/>
        </a:spcBef>
        <a:spcAft>
          <a:spcPct val="0"/>
        </a:spcAft>
        <a:buClr>
          <a:srgbClr val="000000"/>
        </a:buClr>
        <a:buSzPct val="100000"/>
        <a:buFont typeface="Times New Roman" panose="02020703060505090304" pitchFamily="16" charset="0"/>
        <a:defRPr sz="2700">
          <a:solidFill>
            <a:srgbClr val="000000"/>
          </a:solidFill>
          <a:latin typeface="+mn-lt"/>
          <a:ea typeface="+mn-ea"/>
        </a:defRPr>
      </a:lvl2pPr>
      <a:lvl3pPr marL="1143000" indent="-228600" algn="l" defTabSz="448945" rtl="0" eaLnBrk="1" fontAlgn="base" hangingPunct="1">
        <a:spcBef>
          <a:spcPts val="575"/>
        </a:spcBef>
        <a:spcAft>
          <a:spcPct val="0"/>
        </a:spcAft>
        <a:buClr>
          <a:srgbClr val="000000"/>
        </a:buClr>
        <a:buSzPct val="100000"/>
        <a:buFont typeface="Times New Roman" panose="02020703060505090304" pitchFamily="16" charset="0"/>
        <a:defRPr sz="2300">
          <a:solidFill>
            <a:srgbClr val="000000"/>
          </a:solidFill>
          <a:latin typeface="+mn-lt"/>
          <a:ea typeface="+mn-ea"/>
        </a:defRPr>
      </a:lvl3pPr>
      <a:lvl4pPr marL="1600200" indent="-228600" algn="l" defTabSz="448945" rtl="0" eaLnBrk="1" fontAlgn="base" hangingPunct="1">
        <a:spcBef>
          <a:spcPts val="475"/>
        </a:spcBef>
        <a:spcAft>
          <a:spcPct val="0"/>
        </a:spcAft>
        <a:buClr>
          <a:srgbClr val="000000"/>
        </a:buClr>
        <a:buSzPct val="100000"/>
        <a:buFont typeface="Times New Roman" panose="02020703060505090304" pitchFamily="16" charset="0"/>
        <a:defRPr sz="1900">
          <a:solidFill>
            <a:srgbClr val="000000"/>
          </a:solidFill>
          <a:latin typeface="+mn-lt"/>
          <a:ea typeface="+mn-ea"/>
        </a:defRPr>
      </a:lvl4pPr>
      <a:lvl5pPr marL="2057400" indent="-228600" algn="l" defTabSz="448945" rtl="0" eaLnBrk="1" fontAlgn="base" hangingPunct="1">
        <a:spcBef>
          <a:spcPts val="475"/>
        </a:spcBef>
        <a:spcAft>
          <a:spcPct val="0"/>
        </a:spcAft>
        <a:buClr>
          <a:srgbClr val="000000"/>
        </a:buClr>
        <a:buSzPct val="100000"/>
        <a:buFont typeface="Times New Roman" panose="02020703060505090304" pitchFamily="16" charset="0"/>
        <a:defRPr sz="1900">
          <a:solidFill>
            <a:srgbClr val="000000"/>
          </a:solidFill>
          <a:latin typeface="+mn-lt"/>
          <a:ea typeface="+mn-ea"/>
        </a:defRPr>
      </a:lvl5pPr>
      <a:lvl6pPr marL="2514600" indent="-228600" algn="l" defTabSz="448945" rtl="0" eaLnBrk="1" fontAlgn="base" hangingPunct="1">
        <a:spcBef>
          <a:spcPts val="475"/>
        </a:spcBef>
        <a:spcAft>
          <a:spcPct val="0"/>
        </a:spcAft>
        <a:buClr>
          <a:srgbClr val="000000"/>
        </a:buClr>
        <a:buSzPct val="100000"/>
        <a:buFont typeface="Times New Roman" panose="02020703060505090304" pitchFamily="16" charset="0"/>
        <a:defRPr sz="1900">
          <a:solidFill>
            <a:srgbClr val="000000"/>
          </a:solidFill>
          <a:latin typeface="+mn-lt"/>
          <a:ea typeface="+mn-ea"/>
        </a:defRPr>
      </a:lvl6pPr>
      <a:lvl7pPr marL="2971800" indent="-228600" algn="l" defTabSz="448945" rtl="0" eaLnBrk="1" fontAlgn="base" hangingPunct="1">
        <a:spcBef>
          <a:spcPts val="475"/>
        </a:spcBef>
        <a:spcAft>
          <a:spcPct val="0"/>
        </a:spcAft>
        <a:buClr>
          <a:srgbClr val="000000"/>
        </a:buClr>
        <a:buSzPct val="100000"/>
        <a:buFont typeface="Times New Roman" panose="02020703060505090304" pitchFamily="16" charset="0"/>
        <a:defRPr sz="1900">
          <a:solidFill>
            <a:srgbClr val="000000"/>
          </a:solidFill>
          <a:latin typeface="+mn-lt"/>
          <a:ea typeface="+mn-ea"/>
        </a:defRPr>
      </a:lvl7pPr>
      <a:lvl8pPr marL="3429000" indent="-228600" algn="l" defTabSz="448945" rtl="0" eaLnBrk="1" fontAlgn="base" hangingPunct="1">
        <a:spcBef>
          <a:spcPts val="475"/>
        </a:spcBef>
        <a:spcAft>
          <a:spcPct val="0"/>
        </a:spcAft>
        <a:buClr>
          <a:srgbClr val="000000"/>
        </a:buClr>
        <a:buSzPct val="100000"/>
        <a:buFont typeface="Times New Roman" panose="02020703060505090304" pitchFamily="16" charset="0"/>
        <a:defRPr sz="1900">
          <a:solidFill>
            <a:srgbClr val="000000"/>
          </a:solidFill>
          <a:latin typeface="+mn-lt"/>
          <a:ea typeface="+mn-ea"/>
        </a:defRPr>
      </a:lvl8pPr>
      <a:lvl9pPr marL="3886200" indent="-228600" algn="l" defTabSz="448945" rtl="0" eaLnBrk="1" fontAlgn="base" hangingPunct="1">
        <a:spcBef>
          <a:spcPts val="475"/>
        </a:spcBef>
        <a:spcAft>
          <a:spcPct val="0"/>
        </a:spcAft>
        <a:buClr>
          <a:srgbClr val="000000"/>
        </a:buClr>
        <a:buSzPct val="100000"/>
        <a:buFont typeface="Times New Roman" panose="02020703060505090304" pitchFamily="16" charset="0"/>
        <a:defRPr sz="19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6.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ww.nasa.gov/pdf/293252main_62680main_charlie_pellerin_forum7.pdf" TargetMode="External"/><Relationship Id="rId1" Type="http://schemas.openxmlformats.org/officeDocument/2006/relationships/hyperlink" Target="https://v.qq.com/x/cover/vqm1l9en588rdtx/m00241dytmu.html?ptag=baidu.aladdin.tv.pa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1.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来自</a:t>
            </a:r>
            <a:r>
              <a:rPr lang="en-US" altLang="zh-CN" dirty="0" smtClean="0"/>
              <a:t>NASA</a:t>
            </a:r>
            <a:r>
              <a:rPr lang="zh-CN" altLang="en-US" dirty="0" smtClean="0"/>
              <a:t>的管理经验</a:t>
            </a:r>
            <a:br>
              <a:rPr lang="en-US" altLang="zh-CN" dirty="0" smtClean="0"/>
            </a:br>
            <a:r>
              <a:rPr lang="en-US" altLang="zh-CN" dirty="0" smtClean="0"/>
              <a:t>4D-Leadership</a:t>
            </a:r>
            <a:endParaRPr kumimoji="1"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失败 归根到底 是什么原因！</a:t>
            </a:r>
            <a:endParaRPr kumimoji="1" lang="zh-CN" altLang="en-US" b="1" dirty="0"/>
          </a:p>
        </p:txBody>
      </p:sp>
      <p:sp>
        <p:nvSpPr>
          <p:cNvPr id="3" name="内容占位符 2"/>
          <p:cNvSpPr>
            <a:spLocks noGrp="1"/>
          </p:cNvSpPr>
          <p:nvPr>
            <p:ph idx="1"/>
          </p:nvPr>
        </p:nvSpPr>
        <p:spPr/>
        <p:txBody>
          <a:bodyPr/>
          <a:lstStyle/>
          <a:p>
            <a:r>
              <a:rPr kumimoji="1" lang="zh-CN" altLang="en-US" dirty="0"/>
              <a:t>失败 归根到底 是管理的失败</a:t>
            </a:r>
            <a:r>
              <a:rPr kumimoji="1" lang="zh-CN" altLang="en-US" dirty="0" smtClean="0"/>
              <a:t>！</a:t>
            </a:r>
            <a:endParaRPr kumimoji="1" lang="en-US" altLang="zh-CN" dirty="0" smtClean="0"/>
          </a:p>
          <a:p>
            <a:endParaRPr kumimoji="1" lang="en-US" altLang="zh-CN" dirty="0"/>
          </a:p>
          <a:p>
            <a:r>
              <a:rPr kumimoji="1" lang="zh-CN" altLang="en-US" dirty="0" smtClean="0"/>
              <a:t>管理上为什么容易出问题？ 一个现象：</a:t>
            </a:r>
            <a:endParaRPr kumimoji="1" lang="en-US" altLang="zh-CN" dirty="0" smtClean="0"/>
          </a:p>
          <a:p>
            <a:r>
              <a:rPr kumimoji="1" lang="zh-CN" altLang="en-US" dirty="0" smtClean="0"/>
              <a:t>大家看下下边图片有几个红点？快速告诉我</a:t>
            </a:r>
            <a:endParaRPr kumimoji="1" lang="en-US" altLang="zh-CN" dirty="0"/>
          </a:p>
          <a:p>
            <a:endParaRPr kumimoji="1"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一个现象</a:t>
            </a:r>
            <a:endParaRPr kumimoji="1" lang="zh-CN" altLang="en-US" dirty="0"/>
          </a:p>
        </p:txBody>
      </p:sp>
      <p:pic>
        <p:nvPicPr>
          <p:cNvPr id="4" name="图片 3"/>
          <p:cNvPicPr>
            <a:picLocks noChangeAspect="1"/>
          </p:cNvPicPr>
          <p:nvPr/>
        </p:nvPicPr>
        <p:blipFill>
          <a:blip r:embed="rId1"/>
          <a:stretch>
            <a:fillRect/>
          </a:stretch>
        </p:blipFill>
        <p:spPr>
          <a:xfrm>
            <a:off x="827584" y="1837890"/>
            <a:ext cx="7632848" cy="428827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大家不同的思维习惯和维度</a:t>
            </a:r>
            <a:endParaRPr kumimoji="1" lang="zh-CN" altLang="en-US" dirty="0"/>
          </a:p>
        </p:txBody>
      </p:sp>
      <p:sp>
        <p:nvSpPr>
          <p:cNvPr id="3" name="内容占位符 2"/>
          <p:cNvSpPr>
            <a:spLocks noGrp="1"/>
          </p:cNvSpPr>
          <p:nvPr>
            <p:ph idx="1"/>
          </p:nvPr>
        </p:nvSpPr>
        <p:spPr/>
        <p:txBody>
          <a:bodyPr/>
          <a:lstStyle/>
          <a:p>
            <a:r>
              <a:rPr kumimoji="1" lang="zh-CN" altLang="en-US" dirty="0" smtClean="0"/>
              <a:t>女友买包包</a:t>
            </a:r>
            <a:endParaRPr kumimoji="1" lang="en-US" altLang="zh-CN" dirty="0" smtClean="0"/>
          </a:p>
          <a:p>
            <a:endParaRPr kumimoji="1" lang="en-US" altLang="zh-CN" dirty="0"/>
          </a:p>
          <a:p>
            <a:r>
              <a:rPr kumimoji="1" lang="zh-CN" altLang="en-US" dirty="0"/>
              <a:t>思维的不同维度</a:t>
            </a:r>
            <a:endParaRPr kumimoji="1" lang="en-US" altLang="zh-CN" dirty="0"/>
          </a:p>
          <a:p>
            <a:endParaRPr kumimoji="1"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大家不同的思维习惯和维度</a:t>
            </a:r>
            <a:endParaRPr kumimoji="1" lang="zh-CN" altLang="en-US" dirty="0"/>
          </a:p>
        </p:txBody>
      </p:sp>
      <p:sp>
        <p:nvSpPr>
          <p:cNvPr id="3" name="内容占位符 2"/>
          <p:cNvSpPr>
            <a:spLocks noGrp="1"/>
          </p:cNvSpPr>
          <p:nvPr>
            <p:ph idx="1"/>
          </p:nvPr>
        </p:nvSpPr>
        <p:spPr/>
        <p:txBody>
          <a:bodyPr/>
          <a:lstStyle/>
          <a:p>
            <a:r>
              <a:rPr kumimoji="1" lang="zh-CN" altLang="en-US" dirty="0" smtClean="0"/>
              <a:t>如果</a:t>
            </a:r>
            <a:r>
              <a:rPr kumimoji="1" lang="zh-CN" altLang="en-US" dirty="0"/>
              <a:t>你要带人去造一艘</a:t>
            </a:r>
            <a:r>
              <a:rPr kumimoji="1" lang="zh-CN" altLang="en-US" dirty="0" smtClean="0"/>
              <a:t>船</a:t>
            </a:r>
            <a:endParaRPr kumimoji="1" lang="en-US" altLang="zh-CN" dirty="0" smtClean="0"/>
          </a:p>
          <a:p>
            <a:endParaRPr kumimoji="1" lang="en-US" altLang="zh-CN" dirty="0"/>
          </a:p>
          <a:p>
            <a:r>
              <a:rPr lang="zh-CN" altLang="en-US" dirty="0"/>
              <a:t>如果你想造一艘船，不要鼓励人们去伐木、去分配工作、去发号施令。你应该做的是，教会人们去渴望大海的宽广无边和高深莫测。</a:t>
            </a:r>
            <a:r>
              <a:rPr lang="en-US" altLang="zh-CN" dirty="0"/>
              <a:t>——</a:t>
            </a:r>
            <a:r>
              <a:rPr lang="zh-CN" altLang="en-US" dirty="0"/>
              <a:t>安东尼</a:t>
            </a:r>
            <a:r>
              <a:rPr lang="en-US" altLang="zh-CN" dirty="0"/>
              <a:t>·</a:t>
            </a:r>
            <a:r>
              <a:rPr lang="zh-CN" altLang="en-US" dirty="0"/>
              <a:t>德</a:t>
            </a:r>
            <a:r>
              <a:rPr lang="en-US" altLang="zh-CN" dirty="0"/>
              <a:t>·</a:t>
            </a:r>
            <a:r>
              <a:rPr lang="zh-CN" altLang="en-US" dirty="0"/>
              <a:t>圣</a:t>
            </a:r>
            <a:r>
              <a:rPr lang="en-US" altLang="zh-CN" dirty="0"/>
              <a:t>·</a:t>
            </a:r>
            <a:r>
              <a:rPr lang="zh-CN" altLang="en-US" dirty="0"/>
              <a:t>埃克苏佩里</a:t>
            </a:r>
            <a:endParaRPr lang="zh-CN" altLang="en-US" dirty="0"/>
          </a:p>
          <a:p>
            <a:endParaRPr kumimoji="1" lang="zh-CN" altLang="en-US" dirty="0"/>
          </a:p>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一个技术项目的故事</a:t>
            </a:r>
            <a:endParaRPr kumimoji="1" lang="zh-CN" altLang="en-US" dirty="0"/>
          </a:p>
        </p:txBody>
      </p:sp>
      <p:sp>
        <p:nvSpPr>
          <p:cNvPr id="3" name="内容占位符 2"/>
          <p:cNvSpPr>
            <a:spLocks noGrp="1"/>
          </p:cNvSpPr>
          <p:nvPr>
            <p:ph idx="1"/>
          </p:nvPr>
        </p:nvSpPr>
        <p:spPr/>
        <p:txBody>
          <a:bodyPr/>
          <a:lstStyle/>
          <a:p>
            <a:r>
              <a:rPr kumimoji="1" lang="zh-CN" altLang="en-US" dirty="0" smtClean="0"/>
              <a:t>负责一个技术项目。开发一月，资源测试不足</a:t>
            </a:r>
            <a:endParaRPr kumimoji="1" lang="en-US" altLang="zh-CN" dirty="0"/>
          </a:p>
          <a:p>
            <a:r>
              <a:rPr kumimoji="1" lang="zh-CN" altLang="en-US" sz="2000" dirty="0"/>
              <a:t>我听说这个项目搜索计划被推迟了，因为安排了高优先的任务。那个任务还是挺重要的 肯定得优先保障</a:t>
            </a:r>
            <a:r>
              <a:rPr kumimoji="1" lang="zh-CN" altLang="en-US" sz="2000" dirty="0" smtClean="0"/>
              <a:t>。</a:t>
            </a:r>
            <a:endParaRPr kumimoji="1" lang="en-US" altLang="zh-CN" sz="2000" dirty="0" smtClean="0"/>
          </a:p>
          <a:p>
            <a:r>
              <a:rPr kumimoji="1" lang="zh-CN" altLang="en-US" sz="2000" dirty="0" smtClean="0"/>
              <a:t>这个</a:t>
            </a:r>
            <a:r>
              <a:rPr kumimoji="1" lang="zh-CN" altLang="en-US" sz="2000" dirty="0"/>
              <a:t>项目也挺重要的，上线后能大幅提高响应速度，提高用户体验，让咱们用户用着方便。</a:t>
            </a:r>
            <a:endParaRPr kumimoji="1" lang="en-US" altLang="zh-CN" sz="2000" dirty="0"/>
          </a:p>
          <a:p>
            <a:r>
              <a:rPr kumimoji="1" lang="zh-CN" altLang="en-US" sz="2000" dirty="0"/>
              <a:t>咱们几个都</a:t>
            </a:r>
            <a:r>
              <a:rPr kumimoji="1" lang="zh-CN" altLang="en-US" sz="2000" dirty="0" smtClean="0"/>
              <a:t>是项目组的</a:t>
            </a:r>
            <a:r>
              <a:rPr kumimoji="1" lang="zh-CN" altLang="en-US" sz="2000" dirty="0"/>
              <a:t>成员，能一起把这个项目整上线，也是挺好的一件事。</a:t>
            </a:r>
            <a:endParaRPr kumimoji="1" lang="en-US" altLang="zh-CN" sz="2000" dirty="0"/>
          </a:p>
          <a:p>
            <a:r>
              <a:rPr kumimoji="1" lang="zh-CN" altLang="en-US" sz="2000" dirty="0"/>
              <a:t>咱们的几个领导对这个项目也挺期待。</a:t>
            </a:r>
            <a:endParaRPr kumimoji="1" lang="en-US" altLang="zh-CN" sz="2000" dirty="0"/>
          </a:p>
          <a:p>
            <a:r>
              <a:rPr kumimoji="1" lang="zh-CN" altLang="en-US" sz="2000" dirty="0"/>
              <a:t>李芳在这个测试之前已经连续加了一个月的班，现在就等这个测试，我知道有困难，你看有没有什么办法克服下。</a:t>
            </a:r>
            <a:endParaRPr kumimoji="1" lang="en-US" altLang="zh-CN" sz="2000" dirty="0"/>
          </a:p>
          <a:p>
            <a:endParaRPr kumimoji="1"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0" y="0"/>
            <a:ext cx="9144000" cy="661196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9983"/>
            <a:ext cx="8228013" cy="1141412"/>
          </a:xfrm>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0" y="16024"/>
            <a:ext cx="9144000" cy="6699757"/>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运用的故事</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 司马懿劝曹彰退兵</a:t>
            </a:r>
            <a:r>
              <a:rPr kumimoji="1" lang="zh-CN" altLang="en-US" dirty="0"/>
              <a:t> </a:t>
            </a:r>
            <a:r>
              <a:rPr kumimoji="1" lang="zh-CN" altLang="en-US" dirty="0" smtClean="0"/>
              <a:t>？</a:t>
            </a:r>
            <a:endParaRPr kumimoji="1" lang="en-US" altLang="zh-CN" dirty="0" smtClean="0"/>
          </a:p>
          <a:p>
            <a:r>
              <a:rPr kumimoji="1" lang="en-US" altLang="zh-CN" dirty="0" smtClean="0"/>
              <a:t>2</a:t>
            </a:r>
            <a:r>
              <a:rPr kumimoji="1" lang="zh-CN" altLang="en-US" dirty="0" smtClean="0"/>
              <a:t> 诸葛联吴抗曹 ？</a:t>
            </a:r>
            <a:endParaRPr kumimoji="1" lang="en-US" altLang="zh-CN" dirty="0" smtClean="0"/>
          </a:p>
          <a:p>
            <a:r>
              <a:rPr kumimoji="1" lang="en-US" altLang="zh-CN" dirty="0" smtClean="0"/>
              <a:t>3</a:t>
            </a:r>
            <a:r>
              <a:rPr kumimoji="1" lang="zh-CN" altLang="en-US" dirty="0" smtClean="0"/>
              <a:t> 张仪？</a:t>
            </a:r>
            <a:endParaRPr kumimoji="1" lang="en-US" altLang="zh-CN" dirty="0" smtClean="0"/>
          </a:p>
          <a:p>
            <a:r>
              <a:rPr kumimoji="1" lang="en-US" altLang="zh-CN" dirty="0" smtClean="0"/>
              <a:t>2</a:t>
            </a:r>
            <a:r>
              <a:rPr kumimoji="1" lang="zh-CN" altLang="en-US" dirty="0" smtClean="0"/>
              <a:t> </a:t>
            </a:r>
            <a:r>
              <a:rPr kumimoji="1" lang="zh-CN" altLang="en-US" dirty="0"/>
              <a:t>冰与火之</a:t>
            </a:r>
            <a:r>
              <a:rPr kumimoji="1" lang="zh-CN" altLang="en-US" dirty="0" smtClean="0"/>
              <a:t>歌 片段 比如第七集第二集</a:t>
            </a:r>
            <a:r>
              <a:rPr kumimoji="1" lang="en-US" altLang="zh-CN" dirty="0" smtClean="0"/>
              <a:t>12</a:t>
            </a:r>
            <a:r>
              <a:rPr kumimoji="1" lang="zh-CN" altLang="en-US" dirty="0" smtClean="0"/>
              <a:t>分</a:t>
            </a:r>
            <a:endParaRPr kumimoji="1" lang="en-US" altLang="zh-CN" dirty="0" smtClean="0"/>
          </a:p>
          <a:p>
            <a:r>
              <a:rPr kumimoji="1" lang="en-US" altLang="zh-CN" sz="2400" dirty="0">
                <a:hlinkClick r:id="rId1"/>
              </a:rPr>
              <a:t>https://</a:t>
            </a:r>
            <a:r>
              <a:rPr kumimoji="1" lang="en-US" altLang="zh-CN" sz="2400" dirty="0" smtClean="0">
                <a:hlinkClick r:id="rId1"/>
              </a:rPr>
              <a:t>v.qq.com/x/cover/vqm1l9en588rdtx/m00241dytmu.html?ptag=baidu.aladdin.tv.pay</a:t>
            </a:r>
            <a:endParaRPr kumimoji="1" lang="en-US" altLang="zh-CN" sz="2400" dirty="0" smtClean="0"/>
          </a:p>
          <a:p>
            <a:r>
              <a:rPr kumimoji="1" lang="en-US" altLang="zh-CN" dirty="0" err="1" smtClean="0"/>
              <a:t>nasa</a:t>
            </a:r>
            <a:r>
              <a:rPr kumimoji="1" lang="zh-CN" altLang="en-US" dirty="0" smtClean="0"/>
              <a:t>的</a:t>
            </a:r>
            <a:r>
              <a:rPr kumimoji="1" lang="en-US" altLang="zh-CN" dirty="0" err="1" smtClean="0"/>
              <a:t>ppt</a:t>
            </a:r>
            <a:endParaRPr kumimoji="1" lang="en-US" altLang="zh-CN" dirty="0" smtClean="0"/>
          </a:p>
          <a:p>
            <a:r>
              <a:rPr kumimoji="1" lang="en-US" altLang="zh-CN" sz="2400" dirty="0" smtClean="0">
                <a:hlinkClick r:id="rId2"/>
              </a:rPr>
              <a:t>https://www.nasa.gov/pdf/293252main_62680main_charlie_pellerin_forum7.pdf</a:t>
            </a:r>
            <a:endParaRPr kumimoji="1" lang="en-US" altLang="zh-CN" sz="2400" dirty="0" smtClean="0"/>
          </a:p>
          <a:p>
            <a:endParaRPr kumimoji="1" lang="en-US" altLang="zh-C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领导力</a:t>
            </a:r>
            <a:endParaRPr kumimoji="1" lang="zh-CN" altLang="en-US" dirty="0"/>
          </a:p>
        </p:txBody>
      </p:sp>
      <p:sp>
        <p:nvSpPr>
          <p:cNvPr id="3" name="内容占位符 2"/>
          <p:cNvSpPr>
            <a:spLocks noGrp="1"/>
          </p:cNvSpPr>
          <p:nvPr>
            <p:ph idx="1"/>
          </p:nvPr>
        </p:nvSpPr>
        <p:spPr/>
        <p:txBody>
          <a:bodyPr/>
          <a:lstStyle/>
          <a:p>
            <a:r>
              <a:rPr kumimoji="1" lang="zh-CN" altLang="en-US" dirty="0" smtClean="0"/>
              <a:t>谁有领导力</a:t>
            </a:r>
            <a:endParaRPr kumimoji="1" lang="en-US" altLang="zh-CN" dirty="0" smtClean="0"/>
          </a:p>
          <a:p>
            <a:endParaRPr kumimoji="1" lang="en-US" altLang="zh-CN" dirty="0"/>
          </a:p>
          <a:p>
            <a:r>
              <a:rPr kumimoji="1" lang="zh-CN" altLang="en-US" dirty="0" smtClean="0"/>
              <a:t>领导力是一种能力 并不一定是和职位角色相关</a:t>
            </a:r>
            <a:endParaRPr kumimoji="1" lang="en-US" altLang="zh-CN" dirty="0" smtClean="0"/>
          </a:p>
          <a:p>
            <a:endParaRPr kumimoji="1" lang="en-US" altLang="zh-CN" dirty="0"/>
          </a:p>
          <a:p>
            <a:r>
              <a:rPr kumimoji="1" lang="zh-CN" altLang="en-US" dirty="0" smtClean="0"/>
              <a:t>你就有</a:t>
            </a:r>
            <a:endParaRPr kumimoji="1"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4D-Leadership</a:t>
            </a:r>
            <a:endParaRPr kumimoji="1" lang="zh-CN" altLang="en-US" dirty="0"/>
          </a:p>
        </p:txBody>
      </p:sp>
      <p:sp>
        <p:nvSpPr>
          <p:cNvPr id="3" name="内容占位符 2"/>
          <p:cNvSpPr>
            <a:spLocks noGrp="1"/>
          </p:cNvSpPr>
          <p:nvPr>
            <p:ph idx="1"/>
          </p:nvPr>
        </p:nvSpPr>
        <p:spPr/>
        <p:txBody>
          <a:bodyPr/>
          <a:lstStyle/>
          <a:p>
            <a:r>
              <a:rPr kumimoji="1" lang="zh-CN" altLang="en-US" dirty="0" smtClean="0"/>
              <a:t>背后的故事：</a:t>
            </a:r>
            <a:endParaRPr kumimoji="1" lang="en-US" altLang="zh-CN" dirty="0" smtClean="0"/>
          </a:p>
          <a:p>
            <a:r>
              <a:rPr kumimoji="1" lang="zh-CN" altLang="en-US" dirty="0" smtClean="0"/>
              <a:t>当过宇宙笑料的哈勃望远镜的一生，简直是一部励志传奇。</a:t>
            </a:r>
            <a:endParaRPr kumimoji="1" lang="en-US" altLang="zh-CN" dirty="0" smtClean="0"/>
          </a:p>
          <a:p>
            <a:endParaRPr kumimoji="1" lang="en-US" altLang="zh-CN" dirty="0"/>
          </a:p>
        </p:txBody>
      </p:sp>
      <p:pic>
        <p:nvPicPr>
          <p:cNvPr id="5" name="内容占位符 3"/>
          <p:cNvPicPr>
            <a:picLocks noChangeAspect="1"/>
          </p:cNvPicPr>
          <p:nvPr/>
        </p:nvPicPr>
        <p:blipFill>
          <a:blip r:embed="rId1"/>
          <a:stretch>
            <a:fillRect/>
          </a:stretch>
        </p:blipFill>
        <p:spPr bwMode="auto">
          <a:xfrm>
            <a:off x="32733" y="1416050"/>
            <a:ext cx="4323710" cy="4525963"/>
          </a:xfrm>
          <a:prstGeom prst="rect">
            <a:avLst/>
          </a:prstGeom>
          <a:noFill/>
          <a:ln w="9525">
            <a:noFill/>
            <a:miter lim="800000"/>
            <a:headEnd/>
            <a:tailEnd/>
          </a:ln>
        </p:spPr>
      </p:pic>
      <p:pic>
        <p:nvPicPr>
          <p:cNvPr id="7" name="图片 6"/>
          <p:cNvPicPr>
            <a:picLocks noChangeAspect="1"/>
          </p:cNvPicPr>
          <p:nvPr/>
        </p:nvPicPr>
        <p:blipFill>
          <a:blip r:embed="rId2"/>
          <a:stretch>
            <a:fillRect/>
          </a:stretch>
        </p:blipFill>
        <p:spPr>
          <a:xfrm>
            <a:off x="5191415" y="1416050"/>
            <a:ext cx="3723191" cy="4469617"/>
          </a:xfrm>
          <a:prstGeom prst="rect">
            <a:avLst/>
          </a:prstGeom>
        </p:spPr>
      </p:pic>
      <p:pic>
        <p:nvPicPr>
          <p:cNvPr id="4" name="图片 3"/>
          <p:cNvPicPr>
            <a:picLocks noChangeAspect="1"/>
          </p:cNvPicPr>
          <p:nvPr/>
        </p:nvPicPr>
        <p:blipFill>
          <a:blip r:embed="rId3"/>
          <a:stretch>
            <a:fillRect/>
          </a:stretch>
        </p:blipFill>
        <p:spPr>
          <a:xfrm>
            <a:off x="32733" y="1600200"/>
            <a:ext cx="9144000" cy="5208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这样一架令人惊奇的机器</a:t>
            </a:r>
            <a:r>
              <a:rPr lang="zh-CN" altLang="en-US" dirty="0" smtClean="0"/>
              <a:t>，有</a:t>
            </a:r>
            <a:r>
              <a:rPr lang="zh-CN" altLang="en-US" dirty="0"/>
              <a:t>着坎坷的命运。</a:t>
            </a:r>
            <a:endParaRPr kumimoji="1" lang="zh-CN" altLang="en-US" dirty="0"/>
          </a:p>
          <a:p>
            <a:endParaRPr kumimoji="1" lang="zh-CN" altLang="en-US" dirty="0"/>
          </a:p>
        </p:txBody>
      </p:sp>
      <p:pic>
        <p:nvPicPr>
          <p:cNvPr id="4" name="图片 3"/>
          <p:cNvPicPr>
            <a:picLocks noChangeAspect="1"/>
          </p:cNvPicPr>
          <p:nvPr/>
        </p:nvPicPr>
        <p:blipFill>
          <a:blip r:embed="rId1"/>
          <a:stretch>
            <a:fillRect/>
          </a:stretch>
        </p:blipFill>
        <p:spPr>
          <a:xfrm>
            <a:off x="457200" y="1710883"/>
            <a:ext cx="5882992" cy="4599430"/>
          </a:xfrm>
          <a:prstGeom prst="rect">
            <a:avLst/>
          </a:prstGeom>
        </p:spPr>
      </p:pic>
      <p:sp>
        <p:nvSpPr>
          <p:cNvPr id="2" name="标题 1"/>
          <p:cNvSpPr>
            <a:spLocks noGrp="1"/>
          </p:cNvSpPr>
          <p:nvPr>
            <p:ph type="title"/>
          </p:nvPr>
        </p:nvSpPr>
        <p:spPr/>
        <p:txBody>
          <a:bodyPr/>
          <a:lstStyle/>
          <a:p>
            <a:r>
              <a:rPr lang="zh-CN" altLang="en-US" dirty="0"/>
              <a:t>哈勃麻烦</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哈勃麻烦</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rotWithShape="1">
          <a:blip r:embed="rId1"/>
          <a:srcRect b="50000"/>
          <a:stretch>
            <a:fillRect/>
          </a:stretch>
        </p:blipFill>
        <p:spPr>
          <a:xfrm>
            <a:off x="457200" y="1735048"/>
            <a:ext cx="3969068" cy="3429000"/>
          </a:xfrm>
          <a:prstGeom prst="rect">
            <a:avLst/>
          </a:prstGeom>
        </p:spPr>
      </p:pic>
      <p:pic>
        <p:nvPicPr>
          <p:cNvPr id="5" name="图片 4"/>
          <p:cNvPicPr>
            <a:picLocks noChangeAspect="1"/>
          </p:cNvPicPr>
          <p:nvPr/>
        </p:nvPicPr>
        <p:blipFill rotWithShape="1">
          <a:blip r:embed="rId1"/>
          <a:srcRect t="49767"/>
          <a:stretch>
            <a:fillRect/>
          </a:stretch>
        </p:blipFill>
        <p:spPr>
          <a:xfrm>
            <a:off x="4879339" y="1761316"/>
            <a:ext cx="3969068" cy="34449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388" y="260648"/>
            <a:ext cx="8228013" cy="1141412"/>
          </a:xfrm>
        </p:spPr>
        <p:txBody>
          <a:bodyPr/>
          <a:lstStyle/>
          <a:p>
            <a:r>
              <a:rPr kumimoji="1" lang="zh-CN" altLang="en-US" dirty="0"/>
              <a:t>失败 归根到底 </a:t>
            </a:r>
            <a:r>
              <a:rPr kumimoji="1" lang="zh-CN" altLang="en-US" dirty="0" smtClean="0"/>
              <a:t>是什么原因！</a:t>
            </a:r>
            <a:endParaRPr kumimoji="1" lang="en-US" altLang="zh-CN" dirty="0"/>
          </a:p>
        </p:txBody>
      </p:sp>
      <p:sp>
        <p:nvSpPr>
          <p:cNvPr id="3" name="内容占位符 2"/>
          <p:cNvSpPr>
            <a:spLocks noGrp="1"/>
          </p:cNvSpPr>
          <p:nvPr>
            <p:ph idx="1"/>
          </p:nvPr>
        </p:nvSpPr>
        <p:spPr/>
        <p:txBody>
          <a:bodyPr/>
          <a:lstStyle/>
          <a:p>
            <a:r>
              <a:rPr kumimoji="1" lang="zh-CN" altLang="en-US" dirty="0" smtClean="0"/>
              <a:t>除了刚才提到的 还有很多失败的项目</a:t>
            </a:r>
            <a:endParaRPr kumimoji="1" lang="en-US" altLang="zh-CN" dirty="0" smtClean="0"/>
          </a:p>
          <a:p>
            <a:r>
              <a:rPr kumimoji="1" lang="en-US" altLang="zh-CN" dirty="0" smtClean="0"/>
              <a:t>NASA</a:t>
            </a:r>
            <a:r>
              <a:rPr kumimoji="1" lang="zh-CN" altLang="en-US" dirty="0" smtClean="0"/>
              <a:t> 有钱 有人 有高科技 为什么还会失败</a:t>
            </a:r>
            <a:endParaRPr kumimoji="1" lang="en-US" altLang="zh-C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失败内幕 举例</a:t>
            </a:r>
            <a:endParaRPr kumimoji="1" lang="zh-CN" altLang="en-US" dirty="0"/>
          </a:p>
        </p:txBody>
      </p:sp>
      <p:sp>
        <p:nvSpPr>
          <p:cNvPr id="3" name="内容占位符 2"/>
          <p:cNvSpPr>
            <a:spLocks noGrp="1"/>
          </p:cNvSpPr>
          <p:nvPr>
            <p:ph idx="1"/>
          </p:nvPr>
        </p:nvSpPr>
        <p:spPr/>
        <p:txBody>
          <a:bodyPr/>
          <a:lstStyle/>
          <a:p>
            <a:r>
              <a:rPr lang="zh-CN" altLang="en-US" dirty="0" smtClean="0"/>
              <a:t>以挑战者号为例：</a:t>
            </a:r>
            <a:endParaRPr lang="en-US" altLang="zh-CN" dirty="0" smtClean="0"/>
          </a:p>
          <a:p>
            <a:endParaRPr lang="en-US" altLang="zh-CN" dirty="0" smtClean="0"/>
          </a:p>
          <a:p>
            <a:r>
              <a:rPr lang="zh-CN" altLang="en-US" dirty="0" smtClean="0"/>
              <a:t>工程师</a:t>
            </a:r>
            <a:r>
              <a:rPr lang="zh-CN" altLang="en-US" dirty="0"/>
              <a:t>惊悉发射隐患</a:t>
            </a:r>
            <a:r>
              <a:rPr lang="en-US" altLang="zh-CN" dirty="0" smtClean="0"/>
              <a:t>?</a:t>
            </a:r>
            <a:endParaRPr lang="en-US" altLang="zh-CN" dirty="0" smtClean="0"/>
          </a:p>
          <a:p>
            <a:r>
              <a:rPr lang="zh-CN" altLang="en-US" dirty="0"/>
              <a:t>取悦顾主酿大祸</a:t>
            </a:r>
            <a:r>
              <a:rPr lang="en-US" altLang="zh-CN" dirty="0" smtClean="0"/>
              <a:t>?</a:t>
            </a:r>
            <a:endParaRPr lang="en-US" altLang="zh-CN" dirty="0" smtClean="0"/>
          </a:p>
          <a:p>
            <a:endParaRPr kumimoji="1" lang="en-US" altLang="zh-CN" dirty="0" smtClean="0"/>
          </a:p>
          <a:p>
            <a:r>
              <a:rPr kumimoji="1" lang="zh-CN" altLang="en-US" dirty="0" smtClean="0"/>
              <a:t>事故不只这一起</a:t>
            </a:r>
            <a:endParaRPr kumimoji="1" lang="en-US" altLang="zh-C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pic>
        <p:nvPicPr>
          <p:cNvPr id="4" name="图片 3"/>
          <p:cNvPicPr>
            <a:picLocks noChangeAspect="1"/>
          </p:cNvPicPr>
          <p:nvPr/>
        </p:nvPicPr>
        <p:blipFill>
          <a:blip r:embed="rId1"/>
          <a:stretch>
            <a:fillRect/>
          </a:stretch>
        </p:blipFill>
        <p:spPr>
          <a:xfrm>
            <a:off x="1" y="0"/>
            <a:ext cx="9144000" cy="6858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5" name="内容占位符 4"/>
          <p:cNvPicPr>
            <a:picLocks noGrp="1" noChangeAspect="1"/>
          </p:cNvPicPr>
          <p:nvPr>
            <p:ph idx="1"/>
          </p:nvPr>
        </p:nvPicPr>
        <p:blipFill>
          <a:blip r:embed="rId1"/>
          <a:stretch>
            <a:fillRect/>
          </a:stretch>
        </p:blipFill>
        <p:spPr>
          <a:xfrm>
            <a:off x="-21252" y="0"/>
            <a:ext cx="9165251" cy="685799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langtaojin">
  <a:themeElements>
    <a:clrScheme name="Office 主题​​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主题​​">
      <a:majorFont>
        <a:latin typeface="Franklin Gothic Medium"/>
        <a:ea typeface="微软雅黑"/>
        <a:cs typeface=""/>
      </a:majorFont>
      <a:minorFont>
        <a:latin typeface="Franklin Gothic Book"/>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48945" rtl="0" eaLnBrk="1" fontAlgn="base" latinLnBrk="0" hangingPunct="1">
          <a:lnSpc>
            <a:spcPct val="100000"/>
          </a:lnSpc>
          <a:spcBef>
            <a:spcPct val="0"/>
          </a:spcBef>
          <a:spcAft>
            <a:spcPct val="0"/>
          </a:spcAft>
          <a:buClr>
            <a:srgbClr val="000000"/>
          </a:buClr>
          <a:buSzPct val="100000"/>
          <a:buFont typeface="Times New Roman" panose="02020703060505090304" pitchFamily="16" charset="0"/>
          <a:buNone/>
          <a:defRPr kumimoji="0" lang="en-GB" altLang="zh-CN" sz="1700" b="0" i="0" u="none" strike="noStrike" cap="none" normalizeH="0" baseline="0" smtClean="0">
            <a:ln>
              <a:noFill/>
            </a:ln>
            <a:solidFill>
              <a:schemeClr val="bg1"/>
            </a:solidFill>
            <a:effectLst/>
            <a:latin typeface="Arial" panose="020B0604020202090204" pitchFamily="34" charset="0"/>
            <a:ea typeface="宋体"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48945" rtl="0" eaLnBrk="1" fontAlgn="base" latinLnBrk="0" hangingPunct="1">
          <a:lnSpc>
            <a:spcPct val="100000"/>
          </a:lnSpc>
          <a:spcBef>
            <a:spcPct val="0"/>
          </a:spcBef>
          <a:spcAft>
            <a:spcPct val="0"/>
          </a:spcAft>
          <a:buClr>
            <a:srgbClr val="000000"/>
          </a:buClr>
          <a:buSzPct val="100000"/>
          <a:buFont typeface="Times New Roman" panose="02020703060505090304" pitchFamily="16" charset="0"/>
          <a:buNone/>
          <a:defRPr kumimoji="0" lang="en-GB" altLang="zh-CN" sz="1700" b="0" i="0" u="none" strike="noStrike" cap="none" normalizeH="0" baseline="0" smtClean="0">
            <a:ln>
              <a:noFill/>
            </a:ln>
            <a:solidFill>
              <a:schemeClr val="bg1"/>
            </a:solidFill>
            <a:effectLst/>
            <a:latin typeface="Arial" panose="020B0604020202090204" pitchFamily="34" charset="0"/>
            <a:ea typeface="宋体" charset="-122"/>
          </a:defRPr>
        </a:defPPr>
      </a:lstStyle>
    </a:lnDef>
  </a:objectDefaults>
  <a:extraClrSchemeLst>
    <a:extraClrScheme>
      <a:clrScheme name="Office 主题​​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主题​​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主题​​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主题​​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主题​​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主题​​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ltj</Template>
  <TotalTime>0</TotalTime>
  <Words>849</Words>
  <Application>WPS 文字</Application>
  <PresentationFormat>全屏显示(4:3)</PresentationFormat>
  <Paragraphs>83</Paragraphs>
  <Slides>17</Slides>
  <Notes>13</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17</vt:i4>
      </vt:variant>
    </vt:vector>
  </HeadingPairs>
  <TitlesOfParts>
    <vt:vector size="36" baseType="lpstr">
      <vt:lpstr>Arial</vt:lpstr>
      <vt:lpstr>方正书宋_GBK</vt:lpstr>
      <vt:lpstr>Wingdings</vt:lpstr>
      <vt:lpstr>宋体</vt:lpstr>
      <vt:lpstr>Times New Roman</vt:lpstr>
      <vt:lpstr>Franklin Gothic Medium</vt:lpstr>
      <vt:lpstr>微软雅黑</vt:lpstr>
      <vt:lpstr>Franklin Gothic Book</vt:lpstr>
      <vt:lpstr>苹方-简</vt:lpstr>
      <vt:lpstr>HYJunHei</vt:lpstr>
      <vt:lpstr>宋体</vt:lpstr>
      <vt:lpstr>Arial Unicode MS</vt:lpstr>
      <vt:lpstr>黑体</vt:lpstr>
      <vt:lpstr>HYZhongHeiKW</vt:lpstr>
      <vt:lpstr>DengXian</vt:lpstr>
      <vt:lpstr>HYZhongDengXianKW</vt:lpstr>
      <vt:lpstr>HYShuSongErKW</vt:lpstr>
      <vt:lpstr>冬青黑体简体中文</vt:lpstr>
      <vt:lpstr>langtaojin</vt:lpstr>
      <vt:lpstr>来自NASA的管理经验 4D-Leadership</vt:lpstr>
      <vt:lpstr>领导力</vt:lpstr>
      <vt:lpstr>4D-Leadership</vt:lpstr>
      <vt:lpstr>哈勃麻烦</vt:lpstr>
      <vt:lpstr>哈勃麻烦</vt:lpstr>
      <vt:lpstr>失败 归根到底 是什么原因！</vt:lpstr>
      <vt:lpstr>失败内幕 举例</vt:lpstr>
      <vt:lpstr>PowerPoint 演示文稿</vt:lpstr>
      <vt:lpstr>PowerPoint 演示文稿</vt:lpstr>
      <vt:lpstr>失败 归根到底 是什么原因！</vt:lpstr>
      <vt:lpstr>一个现象</vt:lpstr>
      <vt:lpstr>大家不同的思维习惯和维度</vt:lpstr>
      <vt:lpstr>大家不同的思维习惯和维度</vt:lpstr>
      <vt:lpstr>一个技术项目的故事</vt:lpstr>
      <vt:lpstr>PowerPoint 演示文稿</vt:lpstr>
      <vt:lpstr>PowerPoint 演示文稿</vt:lpstr>
      <vt:lpstr>运用的故事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 dimension leadership</dc:title>
  <dc:creator>Microsoft Office 用户</dc:creator>
  <cp:lastModifiedBy>aric</cp:lastModifiedBy>
  <cp:revision>123</cp:revision>
  <dcterms:created xsi:type="dcterms:W3CDTF">2019-03-23T01:46:25Z</dcterms:created>
  <dcterms:modified xsi:type="dcterms:W3CDTF">2019-03-23T01:46:25Z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2052-2.4.1.841</vt:lpwstr>
  </property>
</Properties>
</file>